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1" r:id="rId1"/>
  </p:sldMasterIdLst>
  <p:notesMasterIdLst>
    <p:notesMasterId r:id="rId27"/>
  </p:notesMasterIdLst>
  <p:sldIdLst>
    <p:sldId id="272" r:id="rId2"/>
    <p:sldId id="273" r:id="rId3"/>
    <p:sldId id="271" r:id="rId4"/>
    <p:sldId id="256" r:id="rId5"/>
    <p:sldId id="257" r:id="rId6"/>
    <p:sldId id="258" r:id="rId7"/>
    <p:sldId id="259" r:id="rId8"/>
    <p:sldId id="260" r:id="rId9"/>
    <p:sldId id="261" r:id="rId10"/>
    <p:sldId id="263" r:id="rId11"/>
    <p:sldId id="262" r:id="rId12"/>
    <p:sldId id="264" r:id="rId13"/>
    <p:sldId id="265" r:id="rId14"/>
    <p:sldId id="267" r:id="rId15"/>
    <p:sldId id="266" r:id="rId16"/>
    <p:sldId id="268" r:id="rId17"/>
    <p:sldId id="277" r:id="rId18"/>
    <p:sldId id="279" r:id="rId19"/>
    <p:sldId id="280" r:id="rId20"/>
    <p:sldId id="274" r:id="rId21"/>
    <p:sldId id="270" r:id="rId22"/>
    <p:sldId id="275" r:id="rId23"/>
    <p:sldId id="276" r:id="rId24"/>
    <p:sldId id="282" r:id="rId25"/>
    <p:sldId id="281" r:id="rId26"/>
  </p:sldIdLst>
  <p:sldSz cx="6858000" cy="9906000" type="A4"/>
  <p:notesSz cx="6858000" cy="9144000"/>
  <p:defaultTextStyle>
    <a:defPPr>
      <a:defRPr lang="en-US"/>
    </a:defPPr>
    <a:lvl1pPr marL="0" algn="l" defTabSz="457117" rtl="0" eaLnBrk="1" latinLnBrk="0" hangingPunct="1">
      <a:defRPr sz="1799" kern="1200">
        <a:solidFill>
          <a:schemeClr val="tx1"/>
        </a:solidFill>
        <a:latin typeface="+mn-lt"/>
        <a:ea typeface="+mn-ea"/>
        <a:cs typeface="+mn-cs"/>
      </a:defRPr>
    </a:lvl1pPr>
    <a:lvl2pPr marL="457117" algn="l" defTabSz="457117" rtl="0" eaLnBrk="1" latinLnBrk="0" hangingPunct="1">
      <a:defRPr sz="1799" kern="1200">
        <a:solidFill>
          <a:schemeClr val="tx1"/>
        </a:solidFill>
        <a:latin typeface="+mn-lt"/>
        <a:ea typeface="+mn-ea"/>
        <a:cs typeface="+mn-cs"/>
      </a:defRPr>
    </a:lvl2pPr>
    <a:lvl3pPr marL="914235" algn="l" defTabSz="457117" rtl="0" eaLnBrk="1" latinLnBrk="0" hangingPunct="1">
      <a:defRPr sz="1799" kern="1200">
        <a:solidFill>
          <a:schemeClr val="tx1"/>
        </a:solidFill>
        <a:latin typeface="+mn-lt"/>
        <a:ea typeface="+mn-ea"/>
        <a:cs typeface="+mn-cs"/>
      </a:defRPr>
    </a:lvl3pPr>
    <a:lvl4pPr marL="1371353" algn="l" defTabSz="457117" rtl="0" eaLnBrk="1" latinLnBrk="0" hangingPunct="1">
      <a:defRPr sz="1799" kern="1200">
        <a:solidFill>
          <a:schemeClr val="tx1"/>
        </a:solidFill>
        <a:latin typeface="+mn-lt"/>
        <a:ea typeface="+mn-ea"/>
        <a:cs typeface="+mn-cs"/>
      </a:defRPr>
    </a:lvl4pPr>
    <a:lvl5pPr marL="1828470" algn="l" defTabSz="457117" rtl="0" eaLnBrk="1" latinLnBrk="0" hangingPunct="1">
      <a:defRPr sz="1799" kern="1200">
        <a:solidFill>
          <a:schemeClr val="tx1"/>
        </a:solidFill>
        <a:latin typeface="+mn-lt"/>
        <a:ea typeface="+mn-ea"/>
        <a:cs typeface="+mn-cs"/>
      </a:defRPr>
    </a:lvl5pPr>
    <a:lvl6pPr marL="2285588" algn="l" defTabSz="457117" rtl="0" eaLnBrk="1" latinLnBrk="0" hangingPunct="1">
      <a:defRPr sz="1799" kern="1200">
        <a:solidFill>
          <a:schemeClr val="tx1"/>
        </a:solidFill>
        <a:latin typeface="+mn-lt"/>
        <a:ea typeface="+mn-ea"/>
        <a:cs typeface="+mn-cs"/>
      </a:defRPr>
    </a:lvl6pPr>
    <a:lvl7pPr marL="2742705" algn="l" defTabSz="457117" rtl="0" eaLnBrk="1" latinLnBrk="0" hangingPunct="1">
      <a:defRPr sz="1799" kern="1200">
        <a:solidFill>
          <a:schemeClr val="tx1"/>
        </a:solidFill>
        <a:latin typeface="+mn-lt"/>
        <a:ea typeface="+mn-ea"/>
        <a:cs typeface="+mn-cs"/>
      </a:defRPr>
    </a:lvl7pPr>
    <a:lvl8pPr marL="3199823" algn="l" defTabSz="457117" rtl="0" eaLnBrk="1" latinLnBrk="0" hangingPunct="1">
      <a:defRPr sz="1799" kern="1200">
        <a:solidFill>
          <a:schemeClr val="tx1"/>
        </a:solidFill>
        <a:latin typeface="+mn-lt"/>
        <a:ea typeface="+mn-ea"/>
        <a:cs typeface="+mn-cs"/>
      </a:defRPr>
    </a:lvl8pPr>
    <a:lvl9pPr marL="3656940" algn="l" defTabSz="457117" rtl="0" eaLnBrk="1" latinLnBrk="0" hangingPunct="1">
      <a:defRPr sz="1799"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C6F5"/>
    <a:srgbClr val="A29BF8"/>
    <a:srgbClr val="D2C9FF"/>
    <a:srgbClr val="787F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659"/>
    <p:restoredTop sz="96327"/>
  </p:normalViewPr>
  <p:slideViewPr>
    <p:cSldViewPr snapToGrid="0" snapToObjects="1">
      <p:cViewPr varScale="1">
        <p:scale>
          <a:sx n="82" d="100"/>
          <a:sy n="82" d="100"/>
        </p:scale>
        <p:origin x="293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3">
  <dgm:title val=""/>
  <dgm:desc val=""/>
  <dgm:catLst>
    <dgm:cat type="accent3" pri="11300"/>
  </dgm:catLst>
  <dgm:styleLbl name="node0">
    <dgm:fillClrLst meth="repeat">
      <a:schemeClr val="accent3">
        <a:shade val="80000"/>
      </a:schemeClr>
    </dgm:fillClrLst>
    <dgm:linClrLst meth="repeat">
      <a:schemeClr val="lt1"/>
    </dgm:linClrLst>
    <dgm:effectClrLst/>
    <dgm:txLinClrLst/>
    <dgm:txFillClrLst/>
    <dgm:txEffectClrLst/>
  </dgm:styleLbl>
  <dgm:styleLbl name="node1">
    <dgm:fillClrLst>
      <a:schemeClr val="accent3">
        <a:shade val="80000"/>
      </a:schemeClr>
      <a:schemeClr val="accent3">
        <a:tint val="70000"/>
      </a:schemeClr>
    </dgm:fillClrLst>
    <dgm:linClrLst meth="repeat">
      <a:schemeClr val="lt1"/>
    </dgm:linClrLst>
    <dgm:effectClrLst/>
    <dgm:txLinClrLst/>
    <dgm:txFillClrLst/>
    <dgm:txEffectClrLst/>
  </dgm:styleLbl>
  <dgm:styleLbl name="alignNode1">
    <dgm:fillClrLst>
      <a:schemeClr val="accent3">
        <a:shade val="80000"/>
      </a:schemeClr>
      <a:schemeClr val="accent3">
        <a:tint val="70000"/>
      </a:schemeClr>
    </dgm:fillClrLst>
    <dgm:linClrLst>
      <a:schemeClr val="accent3">
        <a:shade val="80000"/>
      </a:schemeClr>
      <a:schemeClr val="accent3">
        <a:tint val="70000"/>
      </a:schemeClr>
    </dgm:linClrLst>
    <dgm:effectClrLst/>
    <dgm:txLinClrLst/>
    <dgm:txFillClrLst/>
    <dgm:txEffectClrLst/>
  </dgm:styleLbl>
  <dgm:styleLbl name="lnNode1">
    <dgm:fillClrLst>
      <a:schemeClr val="accent3">
        <a:shade val="80000"/>
      </a:schemeClr>
      <a:schemeClr val="accent3">
        <a:tint val="7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tint val="70000"/>
        <a:alpha val="50000"/>
      </a:schemeClr>
    </dgm:fillClrLst>
    <dgm:linClrLst meth="repeat">
      <a:schemeClr val="lt1"/>
    </dgm:linClrLst>
    <dgm:effectClrLst/>
    <dgm:txLinClrLst/>
    <dgm:txFillClrLst/>
    <dgm:txEffectClrLst/>
  </dgm:styleLbl>
  <dgm:styleLbl name="node2">
    <dgm:fillClrLst>
      <a:schemeClr val="accent3">
        <a:tint val="99000"/>
      </a:schemeClr>
    </dgm:fillClrLst>
    <dgm:linClrLst meth="repeat">
      <a:schemeClr val="lt1"/>
    </dgm:linClrLst>
    <dgm:effectClrLst/>
    <dgm:txLinClrLst/>
    <dgm:txFillClrLst/>
    <dgm:txEffectClrLst/>
  </dgm:styleLbl>
  <dgm:styleLbl name="node3">
    <dgm:fillClrLst>
      <a:schemeClr val="accent3">
        <a:tint val="80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dgm:txEffectClrLst/>
  </dgm:styleLbl>
  <dgm:styleLbl name="f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b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sibTrans1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9000"/>
      </a:schemeClr>
    </dgm:fillClrLst>
    <dgm:linClrLst meth="repeat">
      <a:schemeClr val="lt1"/>
    </dgm:linClrLst>
    <dgm:effectClrLst/>
    <dgm:txLinClrLst/>
    <dgm:txFillClrLst/>
    <dgm:txEffectClrLst/>
  </dgm:styleLbl>
  <dgm:styleLbl name="asst3">
    <dgm:fillClrLst>
      <a:schemeClr val="accent3">
        <a:tint val="80000"/>
      </a:schemeClr>
    </dgm:fillClrLst>
    <dgm:linClrLst meth="repeat">
      <a:schemeClr val="lt1"/>
    </dgm:linClrLst>
    <dgm:effectClrLst/>
    <dgm:txLinClrLst/>
    <dgm:txFillClrLst/>
    <dgm:txEffectClrLst/>
  </dgm:styleLbl>
  <dgm:styleLbl name="asst4">
    <dgm:fillClrLst>
      <a:schemeClr val="accent3">
        <a:tint val="7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lt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9000"/>
      </a:schemeClr>
    </dgm:fillClrLst>
    <dgm:linClrLst meth="repeat">
      <a:schemeClr val="accent3">
        <a:tint val="99000"/>
      </a:schemeClr>
    </dgm:linClrLst>
    <dgm:effectClrLst/>
    <dgm:txLinClrLst/>
    <dgm:txFillClrLst meth="repeat">
      <a:schemeClr val="tx1"/>
    </dgm:txFillClrLst>
    <dgm:txEffectClrLst/>
  </dgm:styleLbl>
  <dgm:styleLbl name="parChTrans1D3">
    <dgm:fillClrLst meth="repeat">
      <a:schemeClr val="accent3">
        <a:tint val="80000"/>
      </a:schemeClr>
    </dgm:fillClrLst>
    <dgm:linClrLst meth="repeat">
      <a:schemeClr val="accent3">
        <a:tint val="80000"/>
      </a:schemeClr>
    </dgm:linClrLst>
    <dgm:effectClrLst/>
    <dgm:txLinClrLst/>
    <dgm:txFillClrLst meth="repeat">
      <a:schemeClr val="tx1"/>
    </dgm:txFillClrLst>
    <dgm:txEffectClrLst/>
  </dgm:styleLbl>
  <dgm:styleLbl name="parChTrans1D4">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3">
  <dgm:title val=""/>
  <dgm:desc val=""/>
  <dgm:catLst>
    <dgm:cat type="accent3" pri="11300"/>
  </dgm:catLst>
  <dgm:styleLbl name="node0">
    <dgm:fillClrLst meth="repeat">
      <a:schemeClr val="accent3">
        <a:shade val="80000"/>
      </a:schemeClr>
    </dgm:fillClrLst>
    <dgm:linClrLst meth="repeat">
      <a:schemeClr val="lt1"/>
    </dgm:linClrLst>
    <dgm:effectClrLst/>
    <dgm:txLinClrLst/>
    <dgm:txFillClrLst/>
    <dgm:txEffectClrLst/>
  </dgm:styleLbl>
  <dgm:styleLbl name="node1">
    <dgm:fillClrLst>
      <a:schemeClr val="accent3">
        <a:shade val="80000"/>
      </a:schemeClr>
      <a:schemeClr val="accent3">
        <a:tint val="70000"/>
      </a:schemeClr>
    </dgm:fillClrLst>
    <dgm:linClrLst meth="repeat">
      <a:schemeClr val="lt1"/>
    </dgm:linClrLst>
    <dgm:effectClrLst/>
    <dgm:txLinClrLst/>
    <dgm:txFillClrLst/>
    <dgm:txEffectClrLst/>
  </dgm:styleLbl>
  <dgm:styleLbl name="alignNode1">
    <dgm:fillClrLst>
      <a:schemeClr val="accent3">
        <a:shade val="80000"/>
      </a:schemeClr>
      <a:schemeClr val="accent3">
        <a:tint val="70000"/>
      </a:schemeClr>
    </dgm:fillClrLst>
    <dgm:linClrLst>
      <a:schemeClr val="accent3">
        <a:shade val="80000"/>
      </a:schemeClr>
      <a:schemeClr val="accent3">
        <a:tint val="70000"/>
      </a:schemeClr>
    </dgm:linClrLst>
    <dgm:effectClrLst/>
    <dgm:txLinClrLst/>
    <dgm:txFillClrLst/>
    <dgm:txEffectClrLst/>
  </dgm:styleLbl>
  <dgm:styleLbl name="lnNode1">
    <dgm:fillClrLst>
      <a:schemeClr val="accent3">
        <a:shade val="80000"/>
      </a:schemeClr>
      <a:schemeClr val="accent3">
        <a:tint val="7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tint val="70000"/>
        <a:alpha val="50000"/>
      </a:schemeClr>
    </dgm:fillClrLst>
    <dgm:linClrLst meth="repeat">
      <a:schemeClr val="lt1"/>
    </dgm:linClrLst>
    <dgm:effectClrLst/>
    <dgm:txLinClrLst/>
    <dgm:txFillClrLst/>
    <dgm:txEffectClrLst/>
  </dgm:styleLbl>
  <dgm:styleLbl name="node2">
    <dgm:fillClrLst>
      <a:schemeClr val="accent3">
        <a:tint val="99000"/>
      </a:schemeClr>
    </dgm:fillClrLst>
    <dgm:linClrLst meth="repeat">
      <a:schemeClr val="lt1"/>
    </dgm:linClrLst>
    <dgm:effectClrLst/>
    <dgm:txLinClrLst/>
    <dgm:txFillClrLst/>
    <dgm:txEffectClrLst/>
  </dgm:styleLbl>
  <dgm:styleLbl name="node3">
    <dgm:fillClrLst>
      <a:schemeClr val="accent3">
        <a:tint val="80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dgm:txEffectClrLst/>
  </dgm:styleLbl>
  <dgm:styleLbl name="f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b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sibTrans1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9000"/>
      </a:schemeClr>
    </dgm:fillClrLst>
    <dgm:linClrLst meth="repeat">
      <a:schemeClr val="lt1"/>
    </dgm:linClrLst>
    <dgm:effectClrLst/>
    <dgm:txLinClrLst/>
    <dgm:txFillClrLst/>
    <dgm:txEffectClrLst/>
  </dgm:styleLbl>
  <dgm:styleLbl name="asst3">
    <dgm:fillClrLst>
      <a:schemeClr val="accent3">
        <a:tint val="80000"/>
      </a:schemeClr>
    </dgm:fillClrLst>
    <dgm:linClrLst meth="repeat">
      <a:schemeClr val="lt1"/>
    </dgm:linClrLst>
    <dgm:effectClrLst/>
    <dgm:txLinClrLst/>
    <dgm:txFillClrLst/>
    <dgm:txEffectClrLst/>
  </dgm:styleLbl>
  <dgm:styleLbl name="asst4">
    <dgm:fillClrLst>
      <a:schemeClr val="accent3">
        <a:tint val="7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lt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9000"/>
      </a:schemeClr>
    </dgm:fillClrLst>
    <dgm:linClrLst meth="repeat">
      <a:schemeClr val="accent3">
        <a:tint val="99000"/>
      </a:schemeClr>
    </dgm:linClrLst>
    <dgm:effectClrLst/>
    <dgm:txLinClrLst/>
    <dgm:txFillClrLst meth="repeat">
      <a:schemeClr val="tx1"/>
    </dgm:txFillClrLst>
    <dgm:txEffectClrLst/>
  </dgm:styleLbl>
  <dgm:styleLbl name="parChTrans1D3">
    <dgm:fillClrLst meth="repeat">
      <a:schemeClr val="accent3">
        <a:tint val="80000"/>
      </a:schemeClr>
    </dgm:fillClrLst>
    <dgm:linClrLst meth="repeat">
      <a:schemeClr val="accent3">
        <a:tint val="80000"/>
      </a:schemeClr>
    </dgm:linClrLst>
    <dgm:effectClrLst/>
    <dgm:txLinClrLst/>
    <dgm:txFillClrLst meth="repeat">
      <a:schemeClr val="tx1"/>
    </dgm:txFillClrLst>
    <dgm:txEffectClrLst/>
  </dgm:styleLbl>
  <dgm:styleLbl name="parChTrans1D4">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3_3">
  <dgm:title val=""/>
  <dgm:desc val=""/>
  <dgm:catLst>
    <dgm:cat type="accent3" pri="11300"/>
  </dgm:catLst>
  <dgm:styleLbl name="node0">
    <dgm:fillClrLst meth="repeat">
      <a:schemeClr val="accent3">
        <a:shade val="80000"/>
      </a:schemeClr>
    </dgm:fillClrLst>
    <dgm:linClrLst meth="repeat">
      <a:schemeClr val="lt1"/>
    </dgm:linClrLst>
    <dgm:effectClrLst/>
    <dgm:txLinClrLst/>
    <dgm:txFillClrLst/>
    <dgm:txEffectClrLst/>
  </dgm:styleLbl>
  <dgm:styleLbl name="node1">
    <dgm:fillClrLst>
      <a:schemeClr val="accent3">
        <a:shade val="80000"/>
      </a:schemeClr>
      <a:schemeClr val="accent3">
        <a:tint val="70000"/>
      </a:schemeClr>
    </dgm:fillClrLst>
    <dgm:linClrLst meth="repeat">
      <a:schemeClr val="lt1"/>
    </dgm:linClrLst>
    <dgm:effectClrLst/>
    <dgm:txLinClrLst/>
    <dgm:txFillClrLst/>
    <dgm:txEffectClrLst/>
  </dgm:styleLbl>
  <dgm:styleLbl name="alignNode1">
    <dgm:fillClrLst>
      <a:schemeClr val="accent3">
        <a:shade val="80000"/>
      </a:schemeClr>
      <a:schemeClr val="accent3">
        <a:tint val="70000"/>
      </a:schemeClr>
    </dgm:fillClrLst>
    <dgm:linClrLst>
      <a:schemeClr val="accent3">
        <a:shade val="80000"/>
      </a:schemeClr>
      <a:schemeClr val="accent3">
        <a:tint val="70000"/>
      </a:schemeClr>
    </dgm:linClrLst>
    <dgm:effectClrLst/>
    <dgm:txLinClrLst/>
    <dgm:txFillClrLst/>
    <dgm:txEffectClrLst/>
  </dgm:styleLbl>
  <dgm:styleLbl name="lnNode1">
    <dgm:fillClrLst>
      <a:schemeClr val="accent3">
        <a:shade val="80000"/>
      </a:schemeClr>
      <a:schemeClr val="accent3">
        <a:tint val="7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tint val="70000"/>
        <a:alpha val="50000"/>
      </a:schemeClr>
    </dgm:fillClrLst>
    <dgm:linClrLst meth="repeat">
      <a:schemeClr val="lt1"/>
    </dgm:linClrLst>
    <dgm:effectClrLst/>
    <dgm:txLinClrLst/>
    <dgm:txFillClrLst/>
    <dgm:txEffectClrLst/>
  </dgm:styleLbl>
  <dgm:styleLbl name="node2">
    <dgm:fillClrLst>
      <a:schemeClr val="accent3">
        <a:tint val="99000"/>
      </a:schemeClr>
    </dgm:fillClrLst>
    <dgm:linClrLst meth="repeat">
      <a:schemeClr val="lt1"/>
    </dgm:linClrLst>
    <dgm:effectClrLst/>
    <dgm:txLinClrLst/>
    <dgm:txFillClrLst/>
    <dgm:txEffectClrLst/>
  </dgm:styleLbl>
  <dgm:styleLbl name="node3">
    <dgm:fillClrLst>
      <a:schemeClr val="accent3">
        <a:tint val="80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dgm:txEffectClrLst/>
  </dgm:styleLbl>
  <dgm:styleLbl name="f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b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sibTrans1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9000"/>
      </a:schemeClr>
    </dgm:fillClrLst>
    <dgm:linClrLst meth="repeat">
      <a:schemeClr val="lt1"/>
    </dgm:linClrLst>
    <dgm:effectClrLst/>
    <dgm:txLinClrLst/>
    <dgm:txFillClrLst/>
    <dgm:txEffectClrLst/>
  </dgm:styleLbl>
  <dgm:styleLbl name="asst3">
    <dgm:fillClrLst>
      <a:schemeClr val="accent3">
        <a:tint val="80000"/>
      </a:schemeClr>
    </dgm:fillClrLst>
    <dgm:linClrLst meth="repeat">
      <a:schemeClr val="lt1"/>
    </dgm:linClrLst>
    <dgm:effectClrLst/>
    <dgm:txLinClrLst/>
    <dgm:txFillClrLst/>
    <dgm:txEffectClrLst/>
  </dgm:styleLbl>
  <dgm:styleLbl name="asst4">
    <dgm:fillClrLst>
      <a:schemeClr val="accent3">
        <a:tint val="7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lt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9000"/>
      </a:schemeClr>
    </dgm:fillClrLst>
    <dgm:linClrLst meth="repeat">
      <a:schemeClr val="accent3">
        <a:tint val="99000"/>
      </a:schemeClr>
    </dgm:linClrLst>
    <dgm:effectClrLst/>
    <dgm:txLinClrLst/>
    <dgm:txFillClrLst meth="repeat">
      <a:schemeClr val="tx1"/>
    </dgm:txFillClrLst>
    <dgm:txEffectClrLst/>
  </dgm:styleLbl>
  <dgm:styleLbl name="parChTrans1D3">
    <dgm:fillClrLst meth="repeat">
      <a:schemeClr val="accent3">
        <a:tint val="80000"/>
      </a:schemeClr>
    </dgm:fillClrLst>
    <dgm:linClrLst meth="repeat">
      <a:schemeClr val="accent3">
        <a:tint val="80000"/>
      </a:schemeClr>
    </dgm:linClrLst>
    <dgm:effectClrLst/>
    <dgm:txLinClrLst/>
    <dgm:txFillClrLst meth="repeat">
      <a:schemeClr val="tx1"/>
    </dgm:txFillClrLst>
    <dgm:txEffectClrLst/>
  </dgm:styleLbl>
  <dgm:styleLbl name="parChTrans1D4">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3_3">
  <dgm:title val=""/>
  <dgm:desc val=""/>
  <dgm:catLst>
    <dgm:cat type="accent3" pri="11300"/>
  </dgm:catLst>
  <dgm:styleLbl name="node0">
    <dgm:fillClrLst meth="repeat">
      <a:schemeClr val="accent3">
        <a:shade val="80000"/>
      </a:schemeClr>
    </dgm:fillClrLst>
    <dgm:linClrLst meth="repeat">
      <a:schemeClr val="lt1"/>
    </dgm:linClrLst>
    <dgm:effectClrLst/>
    <dgm:txLinClrLst/>
    <dgm:txFillClrLst/>
    <dgm:txEffectClrLst/>
  </dgm:styleLbl>
  <dgm:styleLbl name="node1">
    <dgm:fillClrLst>
      <a:schemeClr val="accent3">
        <a:shade val="80000"/>
      </a:schemeClr>
      <a:schemeClr val="accent3">
        <a:tint val="70000"/>
      </a:schemeClr>
    </dgm:fillClrLst>
    <dgm:linClrLst meth="repeat">
      <a:schemeClr val="lt1"/>
    </dgm:linClrLst>
    <dgm:effectClrLst/>
    <dgm:txLinClrLst/>
    <dgm:txFillClrLst/>
    <dgm:txEffectClrLst/>
  </dgm:styleLbl>
  <dgm:styleLbl name="alignNode1">
    <dgm:fillClrLst>
      <a:schemeClr val="accent3">
        <a:shade val="80000"/>
      </a:schemeClr>
      <a:schemeClr val="accent3">
        <a:tint val="70000"/>
      </a:schemeClr>
    </dgm:fillClrLst>
    <dgm:linClrLst>
      <a:schemeClr val="accent3">
        <a:shade val="80000"/>
      </a:schemeClr>
      <a:schemeClr val="accent3">
        <a:tint val="70000"/>
      </a:schemeClr>
    </dgm:linClrLst>
    <dgm:effectClrLst/>
    <dgm:txLinClrLst/>
    <dgm:txFillClrLst/>
    <dgm:txEffectClrLst/>
  </dgm:styleLbl>
  <dgm:styleLbl name="lnNode1">
    <dgm:fillClrLst>
      <a:schemeClr val="accent3">
        <a:shade val="80000"/>
      </a:schemeClr>
      <a:schemeClr val="accent3">
        <a:tint val="7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tint val="70000"/>
        <a:alpha val="50000"/>
      </a:schemeClr>
    </dgm:fillClrLst>
    <dgm:linClrLst meth="repeat">
      <a:schemeClr val="lt1"/>
    </dgm:linClrLst>
    <dgm:effectClrLst/>
    <dgm:txLinClrLst/>
    <dgm:txFillClrLst/>
    <dgm:txEffectClrLst/>
  </dgm:styleLbl>
  <dgm:styleLbl name="node2">
    <dgm:fillClrLst>
      <a:schemeClr val="accent3">
        <a:tint val="99000"/>
      </a:schemeClr>
    </dgm:fillClrLst>
    <dgm:linClrLst meth="repeat">
      <a:schemeClr val="lt1"/>
    </dgm:linClrLst>
    <dgm:effectClrLst/>
    <dgm:txLinClrLst/>
    <dgm:txFillClrLst/>
    <dgm:txEffectClrLst/>
  </dgm:styleLbl>
  <dgm:styleLbl name="node3">
    <dgm:fillClrLst>
      <a:schemeClr val="accent3">
        <a:tint val="80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dgm:txEffectClrLst/>
  </dgm:styleLbl>
  <dgm:styleLbl name="f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b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sibTrans1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9000"/>
      </a:schemeClr>
    </dgm:fillClrLst>
    <dgm:linClrLst meth="repeat">
      <a:schemeClr val="lt1"/>
    </dgm:linClrLst>
    <dgm:effectClrLst/>
    <dgm:txLinClrLst/>
    <dgm:txFillClrLst/>
    <dgm:txEffectClrLst/>
  </dgm:styleLbl>
  <dgm:styleLbl name="asst3">
    <dgm:fillClrLst>
      <a:schemeClr val="accent3">
        <a:tint val="80000"/>
      </a:schemeClr>
    </dgm:fillClrLst>
    <dgm:linClrLst meth="repeat">
      <a:schemeClr val="lt1"/>
    </dgm:linClrLst>
    <dgm:effectClrLst/>
    <dgm:txLinClrLst/>
    <dgm:txFillClrLst/>
    <dgm:txEffectClrLst/>
  </dgm:styleLbl>
  <dgm:styleLbl name="asst4">
    <dgm:fillClrLst>
      <a:schemeClr val="accent3">
        <a:tint val="7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lt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9000"/>
      </a:schemeClr>
    </dgm:fillClrLst>
    <dgm:linClrLst meth="repeat">
      <a:schemeClr val="accent3">
        <a:tint val="99000"/>
      </a:schemeClr>
    </dgm:linClrLst>
    <dgm:effectClrLst/>
    <dgm:txLinClrLst/>
    <dgm:txFillClrLst meth="repeat">
      <a:schemeClr val="tx1"/>
    </dgm:txFillClrLst>
    <dgm:txEffectClrLst/>
  </dgm:styleLbl>
  <dgm:styleLbl name="parChTrans1D3">
    <dgm:fillClrLst meth="repeat">
      <a:schemeClr val="accent3">
        <a:tint val="80000"/>
      </a:schemeClr>
    </dgm:fillClrLst>
    <dgm:linClrLst meth="repeat">
      <a:schemeClr val="accent3">
        <a:tint val="80000"/>
      </a:schemeClr>
    </dgm:linClrLst>
    <dgm:effectClrLst/>
    <dgm:txLinClrLst/>
    <dgm:txFillClrLst meth="repeat">
      <a:schemeClr val="tx1"/>
    </dgm:txFillClrLst>
    <dgm:txEffectClrLst/>
  </dgm:styleLbl>
  <dgm:styleLbl name="parChTrans1D4">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E60765F-31BA-B945-8DCC-2942A3855396}" type="doc">
      <dgm:prSet loTypeId="urn:microsoft.com/office/officeart/2005/8/layout/hList1" loCatId="" qsTypeId="urn:microsoft.com/office/officeart/2005/8/quickstyle/simple3" qsCatId="simple" csTypeId="urn:microsoft.com/office/officeart/2005/8/colors/accent0_3" csCatId="mainScheme" phldr="1"/>
      <dgm:spPr/>
      <dgm:t>
        <a:bodyPr/>
        <a:lstStyle/>
        <a:p>
          <a:endParaRPr lang="en-GB"/>
        </a:p>
      </dgm:t>
    </dgm:pt>
    <dgm:pt modelId="{FD416682-BBE5-3847-A9C6-AB84AF93E786}">
      <dgm:prSet phldrT="[Text]"/>
      <dgm:spPr>
        <a:solidFill>
          <a:schemeClr val="tx1">
            <a:lumMod val="50000"/>
            <a:lumOff val="50000"/>
            <a:alpha val="64770"/>
          </a:schemeClr>
        </a:solidFill>
      </dgm:spPr>
      <dgm:t>
        <a:bodyPr/>
        <a:lstStyle/>
        <a:p>
          <a:r>
            <a:rPr lang="en-SG" b="1" i="0" dirty="0">
              <a:latin typeface="Source Serif Pro" panose="02040603050405020204" pitchFamily="18" charset="0"/>
              <a:ea typeface="Source Serif Pro" panose="02040603050405020204" pitchFamily="18" charset="0"/>
            </a:rPr>
            <a:t>Smart devices</a:t>
          </a:r>
          <a:endParaRPr lang="en-GB" b="1" dirty="0">
            <a:latin typeface="Source Serif Pro" panose="02040603050405020204" pitchFamily="18" charset="0"/>
            <a:ea typeface="Source Serif Pro" panose="02040603050405020204" pitchFamily="18" charset="0"/>
          </a:endParaRPr>
        </a:p>
      </dgm:t>
    </dgm:pt>
    <dgm:pt modelId="{59707EE1-B13F-A94C-BE49-56BEC1851B8A}" type="parTrans" cxnId="{1A2CCC0C-A057-4640-A829-246E82A1BAE4}">
      <dgm:prSet/>
      <dgm:spPr/>
      <dgm:t>
        <a:bodyPr/>
        <a:lstStyle/>
        <a:p>
          <a:endParaRPr lang="en-GB"/>
        </a:p>
      </dgm:t>
    </dgm:pt>
    <dgm:pt modelId="{ACF07D4A-7BE1-CD45-8325-278697908D93}" type="sibTrans" cxnId="{1A2CCC0C-A057-4640-A829-246E82A1BAE4}">
      <dgm:prSet/>
      <dgm:spPr/>
      <dgm:t>
        <a:bodyPr/>
        <a:lstStyle/>
        <a:p>
          <a:endParaRPr lang="en-GB"/>
        </a:p>
      </dgm:t>
    </dgm:pt>
    <dgm:pt modelId="{C24821FC-F8D5-6E4F-B8DF-A5B00B10C64B}">
      <dgm:prSet phldrT="[Text]"/>
      <dgm:spPr>
        <a:solidFill>
          <a:schemeClr val="bg1">
            <a:alpha val="90000"/>
          </a:schemeClr>
        </a:solidFill>
      </dgm:spPr>
      <dgm:t>
        <a:bodyPr/>
        <a:lstStyle/>
        <a:p>
          <a:r>
            <a:rPr lang="en-SG" b="0" i="0" dirty="0">
              <a:solidFill>
                <a:srgbClr val="000000"/>
              </a:solidFill>
              <a:effectLst/>
              <a:latin typeface="Source Serif Pro" panose="02040603050405020204" pitchFamily="18" charset="0"/>
              <a:ea typeface="Source Serif Pro" panose="02040603050405020204" pitchFamily="18" charset="0"/>
            </a:rPr>
            <a:t>Collects data from its environment, user inputs, or usage patterns </a:t>
          </a:r>
          <a:endParaRPr lang="en-GB" dirty="0">
            <a:latin typeface="Source Serif Pro" panose="02040603050405020204" pitchFamily="18" charset="0"/>
            <a:ea typeface="Source Serif Pro" panose="02040603050405020204" pitchFamily="18" charset="0"/>
          </a:endParaRPr>
        </a:p>
      </dgm:t>
    </dgm:pt>
    <dgm:pt modelId="{18CAFA52-574B-874B-B77D-AEDD86F2787B}" type="parTrans" cxnId="{63F12582-BA9E-9E46-962B-1BD22461706E}">
      <dgm:prSet/>
      <dgm:spPr/>
      <dgm:t>
        <a:bodyPr/>
        <a:lstStyle/>
        <a:p>
          <a:endParaRPr lang="en-GB"/>
        </a:p>
      </dgm:t>
    </dgm:pt>
    <dgm:pt modelId="{86F9067A-EC73-0945-B6A4-449583FC074D}" type="sibTrans" cxnId="{63F12582-BA9E-9E46-962B-1BD22461706E}">
      <dgm:prSet/>
      <dgm:spPr/>
      <dgm:t>
        <a:bodyPr/>
        <a:lstStyle/>
        <a:p>
          <a:endParaRPr lang="en-GB"/>
        </a:p>
      </dgm:t>
    </dgm:pt>
    <dgm:pt modelId="{A189D113-21E4-3C4E-83A0-7E1259CC8F3C}">
      <dgm:prSet phldrT="[Text]"/>
      <dgm:spPr>
        <a:solidFill>
          <a:schemeClr val="bg1">
            <a:alpha val="90000"/>
          </a:schemeClr>
        </a:solidFill>
      </dgm:spPr>
      <dgm:t>
        <a:bodyPr/>
        <a:lstStyle/>
        <a:p>
          <a:r>
            <a:rPr lang="en-SG" b="0" i="0" dirty="0">
              <a:solidFill>
                <a:srgbClr val="000000"/>
              </a:solidFill>
              <a:effectLst/>
              <a:latin typeface="Source Serif Pro" panose="02040603050405020204" pitchFamily="18" charset="0"/>
              <a:ea typeface="Source Serif Pro" panose="02040603050405020204" pitchFamily="18" charset="0"/>
            </a:rPr>
            <a:t>Communicates data over the internet to and from its IoT application</a:t>
          </a:r>
          <a:endParaRPr lang="en-GB" dirty="0">
            <a:latin typeface="Source Serif Pro" panose="02040603050405020204" pitchFamily="18" charset="0"/>
            <a:ea typeface="Source Serif Pro" panose="02040603050405020204" pitchFamily="18" charset="0"/>
          </a:endParaRPr>
        </a:p>
      </dgm:t>
    </dgm:pt>
    <dgm:pt modelId="{126AE399-59B1-614C-A561-A145D2B7F929}" type="parTrans" cxnId="{655A4603-A66E-7E44-ACFB-F42A4EC5CAB1}">
      <dgm:prSet/>
      <dgm:spPr/>
      <dgm:t>
        <a:bodyPr/>
        <a:lstStyle/>
        <a:p>
          <a:endParaRPr lang="en-GB"/>
        </a:p>
      </dgm:t>
    </dgm:pt>
    <dgm:pt modelId="{4EED66A8-F982-0B42-9F74-B91A0C63D725}" type="sibTrans" cxnId="{655A4603-A66E-7E44-ACFB-F42A4EC5CAB1}">
      <dgm:prSet/>
      <dgm:spPr/>
      <dgm:t>
        <a:bodyPr/>
        <a:lstStyle/>
        <a:p>
          <a:endParaRPr lang="en-GB"/>
        </a:p>
      </dgm:t>
    </dgm:pt>
    <dgm:pt modelId="{C669F845-7D93-4541-96C2-B73CA0F723B7}">
      <dgm:prSet phldrT="[Text]" custT="1"/>
      <dgm:spPr>
        <a:solidFill>
          <a:schemeClr val="tx1">
            <a:lumMod val="50000"/>
            <a:lumOff val="50000"/>
            <a:alpha val="65000"/>
          </a:schemeClr>
        </a:solidFill>
      </dgm:spPr>
      <dgm:t>
        <a:bodyPr/>
        <a:lstStyle/>
        <a:p>
          <a:r>
            <a:rPr lang="en-SG" sz="1400" b="1" i="0" dirty="0">
              <a:solidFill>
                <a:srgbClr val="000000"/>
              </a:solidFill>
              <a:effectLst/>
              <a:latin typeface="Source Serif Pro" panose="02040603050405020204" pitchFamily="18" charset="0"/>
              <a:ea typeface="Source Serif Pro" panose="02040603050405020204" pitchFamily="18" charset="0"/>
            </a:rPr>
            <a:t>IoT application</a:t>
          </a:r>
          <a:endParaRPr lang="en-GB" sz="1400" b="1" dirty="0">
            <a:latin typeface="Source Serif Pro" panose="02040603050405020204" pitchFamily="18" charset="0"/>
            <a:ea typeface="Source Serif Pro" panose="02040603050405020204" pitchFamily="18" charset="0"/>
          </a:endParaRPr>
        </a:p>
      </dgm:t>
    </dgm:pt>
    <dgm:pt modelId="{560E9CBE-C473-BB40-9CFA-2F330583D834}" type="parTrans" cxnId="{8D917024-2A7F-5845-9018-289C3982E22C}">
      <dgm:prSet/>
      <dgm:spPr/>
      <dgm:t>
        <a:bodyPr/>
        <a:lstStyle/>
        <a:p>
          <a:endParaRPr lang="en-GB"/>
        </a:p>
      </dgm:t>
    </dgm:pt>
    <dgm:pt modelId="{4DEF399C-C1D3-D243-A32F-A3D7DD2FDBFD}" type="sibTrans" cxnId="{8D917024-2A7F-5845-9018-289C3982E22C}">
      <dgm:prSet/>
      <dgm:spPr/>
      <dgm:t>
        <a:bodyPr/>
        <a:lstStyle/>
        <a:p>
          <a:endParaRPr lang="en-GB"/>
        </a:p>
      </dgm:t>
    </dgm:pt>
    <dgm:pt modelId="{5B645AF2-3DFD-4D4D-A755-461933161856}">
      <dgm:prSet phldrT="[Text]" custT="1"/>
      <dgm:spPr>
        <a:solidFill>
          <a:schemeClr val="bg1"/>
        </a:solidFill>
      </dgm:spPr>
      <dgm:t>
        <a:bodyPr/>
        <a:lstStyle/>
        <a:p>
          <a:pPr marL="114300" lvl="1" indent="-114300" algn="l" defTabSz="622300">
            <a:lnSpc>
              <a:spcPct val="90000"/>
            </a:lnSpc>
            <a:spcBef>
              <a:spcPct val="0"/>
            </a:spcBef>
            <a:spcAft>
              <a:spcPct val="15000"/>
            </a:spcAft>
            <a:buChar char="•"/>
          </a:pPr>
          <a:r>
            <a:rPr lang="en-SG" sz="1400" b="0" i="0" kern="1200" dirty="0">
              <a:solidFill>
                <a:srgbClr val="000000"/>
              </a:solidFill>
              <a:effectLst/>
              <a:latin typeface="Source Serif Pro" panose="02040603050405020204" pitchFamily="18" charset="0"/>
              <a:ea typeface="Source Serif Pro" panose="02040603050405020204" pitchFamily="18" charset="0"/>
              <a:cs typeface="+mn-cs"/>
            </a:rPr>
            <a:t>Collection of</a:t>
          </a:r>
          <a:br>
            <a:rPr lang="en-SG" sz="1400" b="0" i="0" kern="1200" dirty="0">
              <a:solidFill>
                <a:srgbClr val="000000"/>
              </a:solidFill>
              <a:effectLst/>
              <a:latin typeface="Source Serif Pro" panose="02040603050405020204" pitchFamily="18" charset="0"/>
              <a:ea typeface="Source Serif Pro" panose="02040603050405020204" pitchFamily="18" charset="0"/>
              <a:cs typeface="+mn-cs"/>
            </a:rPr>
          </a:br>
          <a:r>
            <a:rPr lang="en-SG" sz="1400" b="0" i="0" kern="1200" dirty="0">
              <a:solidFill>
                <a:srgbClr val="000000"/>
              </a:solidFill>
              <a:effectLst/>
              <a:latin typeface="Source Serif Pro" panose="02040603050405020204" pitchFamily="18" charset="0"/>
              <a:ea typeface="Source Serif Pro" panose="02040603050405020204" pitchFamily="18" charset="0"/>
              <a:cs typeface="+mn-cs"/>
            </a:rPr>
            <a:t>services and software that integrates data received from various IoT devices</a:t>
          </a:r>
          <a:endParaRPr lang="en-GB" sz="1400" b="0" i="0" kern="1200" dirty="0">
            <a:solidFill>
              <a:srgbClr val="000000"/>
            </a:solidFill>
            <a:effectLst/>
            <a:latin typeface="Source Serif Pro" panose="02040603050405020204" pitchFamily="18" charset="0"/>
            <a:ea typeface="Source Serif Pro" panose="02040603050405020204" pitchFamily="18" charset="0"/>
            <a:cs typeface="+mn-cs"/>
          </a:endParaRPr>
        </a:p>
      </dgm:t>
    </dgm:pt>
    <dgm:pt modelId="{4C9EC1BB-587A-B747-BA4D-5A76D872527A}" type="parTrans" cxnId="{E1E887A5-7839-D747-A4DD-ECE7B33D095D}">
      <dgm:prSet/>
      <dgm:spPr/>
      <dgm:t>
        <a:bodyPr/>
        <a:lstStyle/>
        <a:p>
          <a:endParaRPr lang="en-GB"/>
        </a:p>
      </dgm:t>
    </dgm:pt>
    <dgm:pt modelId="{91AF2DF2-3C55-8B4B-B46F-AC03EF90E96B}" type="sibTrans" cxnId="{E1E887A5-7839-D747-A4DD-ECE7B33D095D}">
      <dgm:prSet/>
      <dgm:spPr/>
      <dgm:t>
        <a:bodyPr/>
        <a:lstStyle/>
        <a:p>
          <a:endParaRPr lang="en-GB"/>
        </a:p>
      </dgm:t>
    </dgm:pt>
    <dgm:pt modelId="{D1644CAD-ED1C-0F4D-8843-6C599F94657B}">
      <dgm:prSet phldrT="[Text]" custT="1"/>
      <dgm:spPr>
        <a:solidFill>
          <a:schemeClr val="bg1"/>
        </a:solidFill>
      </dgm:spPr>
      <dgm:t>
        <a:bodyPr/>
        <a:lstStyle/>
        <a:p>
          <a:pPr marL="114300" lvl="1" indent="-114300" algn="l" defTabSz="622300">
            <a:lnSpc>
              <a:spcPct val="90000"/>
            </a:lnSpc>
            <a:spcBef>
              <a:spcPct val="0"/>
            </a:spcBef>
            <a:spcAft>
              <a:spcPct val="15000"/>
            </a:spcAft>
            <a:buChar char="•"/>
          </a:pPr>
          <a:r>
            <a:rPr lang="en-SG" sz="1400" b="0" i="0" kern="1200" dirty="0">
              <a:solidFill>
                <a:srgbClr val="000000"/>
              </a:solidFill>
              <a:effectLst/>
              <a:latin typeface="Source Serif Pro" panose="02040603050405020204" pitchFamily="18" charset="0"/>
              <a:ea typeface="Source Serif Pro" panose="02040603050405020204" pitchFamily="18" charset="0"/>
              <a:cs typeface="+mn-cs"/>
            </a:rPr>
            <a:t>Decisions made using ML or AI are communicated back to the IoT device which then responds</a:t>
          </a:r>
          <a:br>
            <a:rPr lang="en-SG" sz="1400" b="0" i="0" kern="1200" dirty="0">
              <a:solidFill>
                <a:srgbClr val="000000"/>
              </a:solidFill>
              <a:effectLst/>
              <a:latin typeface="Source Serif Pro" panose="02040603050405020204" pitchFamily="18" charset="0"/>
              <a:ea typeface="Source Serif Pro" panose="02040603050405020204" pitchFamily="18" charset="0"/>
              <a:cs typeface="+mn-cs"/>
            </a:rPr>
          </a:br>
          <a:r>
            <a:rPr lang="en-SG" sz="1400" b="0" i="0" kern="1200" dirty="0">
              <a:solidFill>
                <a:srgbClr val="000000"/>
              </a:solidFill>
              <a:effectLst/>
              <a:latin typeface="Source Serif Pro" panose="02040603050405020204" pitchFamily="18" charset="0"/>
              <a:ea typeface="Source Serif Pro" panose="02040603050405020204" pitchFamily="18" charset="0"/>
              <a:cs typeface="+mn-cs"/>
            </a:rPr>
            <a:t>intelligently to inputs. </a:t>
          </a:r>
          <a:endParaRPr lang="en-GB" sz="1400" b="0" i="0" kern="1200" dirty="0">
            <a:solidFill>
              <a:srgbClr val="000000"/>
            </a:solidFill>
            <a:effectLst/>
            <a:latin typeface="Source Serif Pro" panose="02040603050405020204" pitchFamily="18" charset="0"/>
            <a:ea typeface="Source Serif Pro" panose="02040603050405020204" pitchFamily="18" charset="0"/>
            <a:cs typeface="+mn-cs"/>
          </a:endParaRPr>
        </a:p>
      </dgm:t>
    </dgm:pt>
    <dgm:pt modelId="{F1F8A146-CFB0-974B-B517-84A6F852E03E}" type="parTrans" cxnId="{F088660F-BCE2-B545-B1A3-6EFAFCB39EDD}">
      <dgm:prSet/>
      <dgm:spPr/>
      <dgm:t>
        <a:bodyPr/>
        <a:lstStyle/>
        <a:p>
          <a:endParaRPr lang="en-GB"/>
        </a:p>
      </dgm:t>
    </dgm:pt>
    <dgm:pt modelId="{A3FE4E86-6204-7C4E-B751-3790B66A7A3E}" type="sibTrans" cxnId="{F088660F-BCE2-B545-B1A3-6EFAFCB39EDD}">
      <dgm:prSet/>
      <dgm:spPr/>
      <dgm:t>
        <a:bodyPr/>
        <a:lstStyle/>
        <a:p>
          <a:endParaRPr lang="en-GB"/>
        </a:p>
      </dgm:t>
    </dgm:pt>
    <dgm:pt modelId="{C260E760-BA45-0840-8612-B647A9CD09B0}">
      <dgm:prSet phldrT="[Text]" custT="1"/>
      <dgm:spPr>
        <a:solidFill>
          <a:schemeClr val="tx1">
            <a:lumMod val="50000"/>
            <a:lumOff val="50000"/>
            <a:alpha val="65000"/>
          </a:schemeClr>
        </a:solidFill>
      </dgm:spPr>
      <dgm:t>
        <a:bodyPr/>
        <a:lstStyle/>
        <a:p>
          <a:r>
            <a:rPr lang="en-SG" sz="1400" b="1" i="0" kern="1200" dirty="0">
              <a:solidFill>
                <a:srgbClr val="000000"/>
              </a:solidFill>
              <a:effectLst/>
              <a:latin typeface="Source Serif Pro" panose="02040603050405020204" pitchFamily="18" charset="0"/>
              <a:ea typeface="Source Serif Pro" panose="02040603050405020204" pitchFamily="18" charset="0"/>
              <a:cs typeface="+mn-cs"/>
            </a:rPr>
            <a:t>A graphical user interface</a:t>
          </a:r>
          <a:endParaRPr lang="en-GB" sz="1400" b="1" i="0" kern="1200" dirty="0">
            <a:solidFill>
              <a:srgbClr val="000000"/>
            </a:solidFill>
            <a:effectLst/>
            <a:latin typeface="Source Serif Pro" panose="02040603050405020204" pitchFamily="18" charset="0"/>
            <a:ea typeface="Source Serif Pro" panose="02040603050405020204" pitchFamily="18" charset="0"/>
            <a:cs typeface="+mn-cs"/>
          </a:endParaRPr>
        </a:p>
      </dgm:t>
    </dgm:pt>
    <dgm:pt modelId="{6DACB861-6AF7-6E4B-8252-79341AAC82DD}" type="parTrans" cxnId="{8332981D-C11B-4D4B-B49A-354D77083050}">
      <dgm:prSet/>
      <dgm:spPr/>
      <dgm:t>
        <a:bodyPr/>
        <a:lstStyle/>
        <a:p>
          <a:endParaRPr lang="en-GB"/>
        </a:p>
      </dgm:t>
    </dgm:pt>
    <dgm:pt modelId="{68C0E3B6-88B9-C14B-9BA3-4B2CADA38AA0}" type="sibTrans" cxnId="{8332981D-C11B-4D4B-B49A-354D77083050}">
      <dgm:prSet/>
      <dgm:spPr/>
      <dgm:t>
        <a:bodyPr/>
        <a:lstStyle/>
        <a:p>
          <a:endParaRPr lang="en-GB"/>
        </a:p>
      </dgm:t>
    </dgm:pt>
    <dgm:pt modelId="{ACD419A8-B8DB-0441-81C9-35B07C078FCE}">
      <dgm:prSet phldrT="[Text]"/>
      <dgm:spPr>
        <a:solidFill>
          <a:schemeClr val="bg1"/>
        </a:solidFill>
      </dgm:spPr>
      <dgm:t>
        <a:bodyPr/>
        <a:lstStyle/>
        <a:p>
          <a:r>
            <a:rPr lang="en-GB" dirty="0">
              <a:latin typeface="Source Serif Pro" panose="02040603050405020204" pitchFamily="18" charset="0"/>
              <a:ea typeface="Source Serif Pro" panose="02040603050405020204" pitchFamily="18" charset="0"/>
            </a:rPr>
            <a:t>Manages </a:t>
          </a:r>
          <a:r>
            <a:rPr lang="en-SG" b="0" i="0" dirty="0">
              <a:solidFill>
                <a:srgbClr val="000000"/>
              </a:solidFill>
              <a:effectLst/>
              <a:latin typeface="Source Serif Pro" panose="02040603050405020204" pitchFamily="18" charset="0"/>
              <a:ea typeface="Source Serif Pro" panose="02040603050405020204" pitchFamily="18" charset="0"/>
            </a:rPr>
            <a:t>IoT device or fleet of devices</a:t>
          </a:r>
          <a:endParaRPr lang="en-GB" dirty="0">
            <a:latin typeface="Source Serif Pro" panose="02040603050405020204" pitchFamily="18" charset="0"/>
            <a:ea typeface="Source Serif Pro" panose="02040603050405020204" pitchFamily="18" charset="0"/>
          </a:endParaRPr>
        </a:p>
      </dgm:t>
    </dgm:pt>
    <dgm:pt modelId="{CD8FB669-DC13-334A-8D25-13B5ED189497}" type="parTrans" cxnId="{053D94A9-8582-3F4B-852A-44200B6E8DC3}">
      <dgm:prSet/>
      <dgm:spPr/>
      <dgm:t>
        <a:bodyPr/>
        <a:lstStyle/>
        <a:p>
          <a:endParaRPr lang="en-GB"/>
        </a:p>
      </dgm:t>
    </dgm:pt>
    <dgm:pt modelId="{3F76CBD4-CAFF-CA41-A37B-95F4E5995C84}" type="sibTrans" cxnId="{053D94A9-8582-3F4B-852A-44200B6E8DC3}">
      <dgm:prSet/>
      <dgm:spPr/>
      <dgm:t>
        <a:bodyPr/>
        <a:lstStyle/>
        <a:p>
          <a:endParaRPr lang="en-GB"/>
        </a:p>
      </dgm:t>
    </dgm:pt>
    <dgm:pt modelId="{666824CA-87B1-6B40-95A2-63DB41604BB6}">
      <dgm:prSet phldrT="[Text]"/>
      <dgm:spPr>
        <a:solidFill>
          <a:schemeClr val="bg1"/>
        </a:solidFill>
      </dgm:spPr>
      <dgm:t>
        <a:bodyPr/>
        <a:lstStyle/>
        <a:p>
          <a:r>
            <a:rPr lang="en-GB" dirty="0">
              <a:latin typeface="Source Serif Pro" panose="02040603050405020204" pitchFamily="18" charset="0"/>
              <a:ea typeface="Source Serif Pro" panose="02040603050405020204" pitchFamily="18" charset="0"/>
            </a:rPr>
            <a:t>Examples- </a:t>
          </a:r>
          <a:r>
            <a:rPr lang="en-SG" b="0" i="0" dirty="0">
              <a:solidFill>
                <a:srgbClr val="000000"/>
              </a:solidFill>
              <a:effectLst/>
              <a:latin typeface="Source Serif Pro" panose="02040603050405020204" pitchFamily="18" charset="0"/>
              <a:ea typeface="Source Serif Pro" panose="02040603050405020204" pitchFamily="18" charset="0"/>
            </a:rPr>
            <a:t>website that can be used to register and control smart devices</a:t>
          </a:r>
          <a:endParaRPr lang="en-GB" dirty="0">
            <a:latin typeface="Source Serif Pro" panose="02040603050405020204" pitchFamily="18" charset="0"/>
            <a:ea typeface="Source Serif Pro" panose="02040603050405020204" pitchFamily="18" charset="0"/>
          </a:endParaRPr>
        </a:p>
      </dgm:t>
    </dgm:pt>
    <dgm:pt modelId="{CA4D0E9E-9073-3047-91B1-DD3EBDC6DFCD}" type="parTrans" cxnId="{1127B7E3-28AB-8B41-8449-E41123277E76}">
      <dgm:prSet/>
      <dgm:spPr/>
      <dgm:t>
        <a:bodyPr/>
        <a:lstStyle/>
        <a:p>
          <a:endParaRPr lang="en-GB"/>
        </a:p>
      </dgm:t>
    </dgm:pt>
    <dgm:pt modelId="{E8BAFF49-A40F-554C-8C07-7A62C1BFD029}" type="sibTrans" cxnId="{1127B7E3-28AB-8B41-8449-E41123277E76}">
      <dgm:prSet/>
      <dgm:spPr/>
      <dgm:t>
        <a:bodyPr/>
        <a:lstStyle/>
        <a:p>
          <a:endParaRPr lang="en-GB"/>
        </a:p>
      </dgm:t>
    </dgm:pt>
    <dgm:pt modelId="{56DBCA05-63C3-9F43-A46E-63D78B7B7455}">
      <dgm:prSet phldrT="[Text]"/>
      <dgm:spPr>
        <a:solidFill>
          <a:schemeClr val="bg1">
            <a:alpha val="90000"/>
          </a:schemeClr>
        </a:solidFill>
      </dgm:spPr>
      <dgm:t>
        <a:bodyPr/>
        <a:lstStyle/>
        <a:p>
          <a:endParaRPr lang="en-GB" dirty="0"/>
        </a:p>
      </dgm:t>
    </dgm:pt>
    <dgm:pt modelId="{0F7669ED-8D73-534A-9D65-D5070C10EF4F}" type="parTrans" cxnId="{18A7AC06-BCEE-8B43-A138-7D8DF5905519}">
      <dgm:prSet/>
      <dgm:spPr/>
      <dgm:t>
        <a:bodyPr/>
        <a:lstStyle/>
        <a:p>
          <a:endParaRPr lang="en-GB"/>
        </a:p>
      </dgm:t>
    </dgm:pt>
    <dgm:pt modelId="{26F7BFA0-AB85-7C49-9AC2-8954240CF07A}" type="sibTrans" cxnId="{18A7AC06-BCEE-8B43-A138-7D8DF5905519}">
      <dgm:prSet/>
      <dgm:spPr/>
      <dgm:t>
        <a:bodyPr/>
        <a:lstStyle/>
        <a:p>
          <a:endParaRPr lang="en-GB"/>
        </a:p>
      </dgm:t>
    </dgm:pt>
    <dgm:pt modelId="{E5080790-564C-6C40-A90C-33A0ACC6CA21}">
      <dgm:prSet phldrT="[Text]"/>
      <dgm:spPr>
        <a:solidFill>
          <a:schemeClr val="bg1">
            <a:alpha val="90000"/>
          </a:schemeClr>
        </a:solidFill>
      </dgm:spPr>
      <dgm:t>
        <a:bodyPr/>
        <a:lstStyle/>
        <a:p>
          <a:r>
            <a:rPr lang="en-GB" dirty="0">
              <a:latin typeface="Source Serif Pro" panose="02040603050405020204" pitchFamily="18" charset="0"/>
              <a:ea typeface="Source Serif Pro" panose="02040603050405020204" pitchFamily="18" charset="0"/>
            </a:rPr>
            <a:t>Examples-Tel</a:t>
          </a:r>
          <a:r>
            <a:rPr lang="en-SG" b="0" i="0" dirty="0">
              <a:solidFill>
                <a:srgbClr val="000000"/>
              </a:solidFill>
              <a:effectLst/>
              <a:latin typeface="Source Serif Pro" panose="02040603050405020204" pitchFamily="18" charset="0"/>
              <a:ea typeface="Source Serif Pro" panose="02040603050405020204" pitchFamily="18" charset="0"/>
            </a:rPr>
            <a:t>evision, security camera, or exercise equipment, with given computing capabilities</a:t>
          </a:r>
          <a:endParaRPr lang="en-GB" dirty="0">
            <a:latin typeface="Source Serif Pro" panose="02040603050405020204" pitchFamily="18" charset="0"/>
            <a:ea typeface="Source Serif Pro" panose="02040603050405020204" pitchFamily="18" charset="0"/>
          </a:endParaRPr>
        </a:p>
      </dgm:t>
    </dgm:pt>
    <dgm:pt modelId="{0145DFCA-ABBD-C744-9697-D275C6429E06}" type="parTrans" cxnId="{E02E169F-85EC-5C4E-A34A-5142AB8414F0}">
      <dgm:prSet/>
      <dgm:spPr/>
      <dgm:t>
        <a:bodyPr/>
        <a:lstStyle/>
        <a:p>
          <a:endParaRPr lang="en-GB"/>
        </a:p>
      </dgm:t>
    </dgm:pt>
    <dgm:pt modelId="{BE1403E9-AB40-764F-AD30-0100B9F370AA}" type="sibTrans" cxnId="{E02E169F-85EC-5C4E-A34A-5142AB8414F0}">
      <dgm:prSet/>
      <dgm:spPr/>
      <dgm:t>
        <a:bodyPr/>
        <a:lstStyle/>
        <a:p>
          <a:endParaRPr lang="en-GB"/>
        </a:p>
      </dgm:t>
    </dgm:pt>
    <dgm:pt modelId="{721C2487-0CE5-C649-905E-3333E75EB9E4}" type="pres">
      <dgm:prSet presAssocID="{EE60765F-31BA-B945-8DCC-2942A3855396}" presName="Name0" presStyleCnt="0">
        <dgm:presLayoutVars>
          <dgm:dir/>
          <dgm:animLvl val="lvl"/>
          <dgm:resizeHandles val="exact"/>
        </dgm:presLayoutVars>
      </dgm:prSet>
      <dgm:spPr/>
    </dgm:pt>
    <dgm:pt modelId="{17E4A7C1-A423-F34F-BC5A-98A26893F4E8}" type="pres">
      <dgm:prSet presAssocID="{FD416682-BBE5-3847-A9C6-AB84AF93E786}" presName="composite" presStyleCnt="0"/>
      <dgm:spPr/>
    </dgm:pt>
    <dgm:pt modelId="{A39A3D79-2C9A-684D-84B6-CAADD2E7C759}" type="pres">
      <dgm:prSet presAssocID="{FD416682-BBE5-3847-A9C6-AB84AF93E786}" presName="parTx" presStyleLbl="alignNode1" presStyleIdx="0" presStyleCnt="3">
        <dgm:presLayoutVars>
          <dgm:chMax val="0"/>
          <dgm:chPref val="0"/>
          <dgm:bulletEnabled val="1"/>
        </dgm:presLayoutVars>
      </dgm:prSet>
      <dgm:spPr/>
    </dgm:pt>
    <dgm:pt modelId="{BFDA2ACD-9F29-5D48-B6C3-392EB1546AF0}" type="pres">
      <dgm:prSet presAssocID="{FD416682-BBE5-3847-A9C6-AB84AF93E786}" presName="desTx" presStyleLbl="alignAccFollowNode1" presStyleIdx="0" presStyleCnt="3">
        <dgm:presLayoutVars>
          <dgm:bulletEnabled val="1"/>
        </dgm:presLayoutVars>
      </dgm:prSet>
      <dgm:spPr/>
    </dgm:pt>
    <dgm:pt modelId="{83AF8E12-22F6-D940-A943-4DD800684309}" type="pres">
      <dgm:prSet presAssocID="{ACF07D4A-7BE1-CD45-8325-278697908D93}" presName="space" presStyleCnt="0"/>
      <dgm:spPr/>
    </dgm:pt>
    <dgm:pt modelId="{540D8D49-374D-2546-8038-6E0EE8A7C6B2}" type="pres">
      <dgm:prSet presAssocID="{C669F845-7D93-4541-96C2-B73CA0F723B7}" presName="composite" presStyleCnt="0"/>
      <dgm:spPr/>
    </dgm:pt>
    <dgm:pt modelId="{4F04C493-1262-5944-86EF-CBF413A74173}" type="pres">
      <dgm:prSet presAssocID="{C669F845-7D93-4541-96C2-B73CA0F723B7}" presName="parTx" presStyleLbl="alignNode1" presStyleIdx="1" presStyleCnt="3">
        <dgm:presLayoutVars>
          <dgm:chMax val="0"/>
          <dgm:chPref val="0"/>
          <dgm:bulletEnabled val="1"/>
        </dgm:presLayoutVars>
      </dgm:prSet>
      <dgm:spPr/>
    </dgm:pt>
    <dgm:pt modelId="{8946F332-5167-4F46-964F-930A9AA3F23D}" type="pres">
      <dgm:prSet presAssocID="{C669F845-7D93-4541-96C2-B73CA0F723B7}" presName="desTx" presStyleLbl="alignAccFollowNode1" presStyleIdx="1" presStyleCnt="3">
        <dgm:presLayoutVars>
          <dgm:bulletEnabled val="1"/>
        </dgm:presLayoutVars>
      </dgm:prSet>
      <dgm:spPr/>
    </dgm:pt>
    <dgm:pt modelId="{40C3AB2C-CF80-6447-987D-0E5174757D40}" type="pres">
      <dgm:prSet presAssocID="{4DEF399C-C1D3-D243-A32F-A3D7DD2FDBFD}" presName="space" presStyleCnt="0"/>
      <dgm:spPr/>
    </dgm:pt>
    <dgm:pt modelId="{9904692A-8FCE-3F46-AFAE-F772E3496A48}" type="pres">
      <dgm:prSet presAssocID="{C260E760-BA45-0840-8612-B647A9CD09B0}" presName="composite" presStyleCnt="0"/>
      <dgm:spPr/>
    </dgm:pt>
    <dgm:pt modelId="{507E2D69-378D-3F4F-818B-3C326E122946}" type="pres">
      <dgm:prSet presAssocID="{C260E760-BA45-0840-8612-B647A9CD09B0}" presName="parTx" presStyleLbl="alignNode1" presStyleIdx="2" presStyleCnt="3">
        <dgm:presLayoutVars>
          <dgm:chMax val="0"/>
          <dgm:chPref val="0"/>
          <dgm:bulletEnabled val="1"/>
        </dgm:presLayoutVars>
      </dgm:prSet>
      <dgm:spPr/>
    </dgm:pt>
    <dgm:pt modelId="{BE717242-6099-5B4D-89E1-3208A21A99C3}" type="pres">
      <dgm:prSet presAssocID="{C260E760-BA45-0840-8612-B647A9CD09B0}" presName="desTx" presStyleLbl="alignAccFollowNode1" presStyleIdx="2" presStyleCnt="3" custScaleY="99732">
        <dgm:presLayoutVars>
          <dgm:bulletEnabled val="1"/>
        </dgm:presLayoutVars>
      </dgm:prSet>
      <dgm:spPr/>
    </dgm:pt>
  </dgm:ptLst>
  <dgm:cxnLst>
    <dgm:cxn modelId="{23E9A802-74DA-A849-9D97-339B46899612}" type="presOf" srcId="{FD416682-BBE5-3847-A9C6-AB84AF93E786}" destId="{A39A3D79-2C9A-684D-84B6-CAADD2E7C759}" srcOrd="0" destOrd="0" presId="urn:microsoft.com/office/officeart/2005/8/layout/hList1"/>
    <dgm:cxn modelId="{655A4603-A66E-7E44-ACFB-F42A4EC5CAB1}" srcId="{FD416682-BBE5-3847-A9C6-AB84AF93E786}" destId="{A189D113-21E4-3C4E-83A0-7E1259CC8F3C}" srcOrd="1" destOrd="0" parTransId="{126AE399-59B1-614C-A561-A145D2B7F929}" sibTransId="{4EED66A8-F982-0B42-9F74-B91A0C63D725}"/>
    <dgm:cxn modelId="{18A7AC06-BCEE-8B43-A138-7D8DF5905519}" srcId="{FD416682-BBE5-3847-A9C6-AB84AF93E786}" destId="{56DBCA05-63C3-9F43-A46E-63D78B7B7455}" srcOrd="3" destOrd="0" parTransId="{0F7669ED-8D73-534A-9D65-D5070C10EF4F}" sibTransId="{26F7BFA0-AB85-7C49-9AC2-8954240CF07A}"/>
    <dgm:cxn modelId="{1A2CCC0C-A057-4640-A829-246E82A1BAE4}" srcId="{EE60765F-31BA-B945-8DCC-2942A3855396}" destId="{FD416682-BBE5-3847-A9C6-AB84AF93E786}" srcOrd="0" destOrd="0" parTransId="{59707EE1-B13F-A94C-BE49-56BEC1851B8A}" sibTransId="{ACF07D4A-7BE1-CD45-8325-278697908D93}"/>
    <dgm:cxn modelId="{F088660F-BCE2-B545-B1A3-6EFAFCB39EDD}" srcId="{C669F845-7D93-4541-96C2-B73CA0F723B7}" destId="{D1644CAD-ED1C-0F4D-8843-6C599F94657B}" srcOrd="1" destOrd="0" parTransId="{F1F8A146-CFB0-974B-B517-84A6F852E03E}" sibTransId="{A3FE4E86-6204-7C4E-B751-3790B66A7A3E}"/>
    <dgm:cxn modelId="{8332981D-C11B-4D4B-B49A-354D77083050}" srcId="{EE60765F-31BA-B945-8DCC-2942A3855396}" destId="{C260E760-BA45-0840-8612-B647A9CD09B0}" srcOrd="2" destOrd="0" parTransId="{6DACB861-6AF7-6E4B-8252-79341AAC82DD}" sibTransId="{68C0E3B6-88B9-C14B-9BA3-4B2CADA38AA0}"/>
    <dgm:cxn modelId="{8D917024-2A7F-5845-9018-289C3982E22C}" srcId="{EE60765F-31BA-B945-8DCC-2942A3855396}" destId="{C669F845-7D93-4541-96C2-B73CA0F723B7}" srcOrd="1" destOrd="0" parTransId="{560E9CBE-C473-BB40-9CFA-2F330583D834}" sibTransId="{4DEF399C-C1D3-D243-A32F-A3D7DD2FDBFD}"/>
    <dgm:cxn modelId="{B5AE2637-C9DB-6E46-8D17-D1771CE159BF}" type="presOf" srcId="{D1644CAD-ED1C-0F4D-8843-6C599F94657B}" destId="{8946F332-5167-4F46-964F-930A9AA3F23D}" srcOrd="0" destOrd="1" presId="urn:microsoft.com/office/officeart/2005/8/layout/hList1"/>
    <dgm:cxn modelId="{278E1969-4EE3-8748-85CA-3B345856E076}" type="presOf" srcId="{E5080790-564C-6C40-A90C-33A0ACC6CA21}" destId="{BFDA2ACD-9F29-5D48-B6C3-392EB1546AF0}" srcOrd="0" destOrd="2" presId="urn:microsoft.com/office/officeart/2005/8/layout/hList1"/>
    <dgm:cxn modelId="{7365CF6D-89DA-9143-BCEB-40D62DF079BE}" type="presOf" srcId="{C669F845-7D93-4541-96C2-B73CA0F723B7}" destId="{4F04C493-1262-5944-86EF-CBF413A74173}" srcOrd="0" destOrd="0" presId="urn:microsoft.com/office/officeart/2005/8/layout/hList1"/>
    <dgm:cxn modelId="{5B17D881-7AEE-A94B-A8E0-0EC5C5FBB762}" type="presOf" srcId="{A189D113-21E4-3C4E-83A0-7E1259CC8F3C}" destId="{BFDA2ACD-9F29-5D48-B6C3-392EB1546AF0}" srcOrd="0" destOrd="1" presId="urn:microsoft.com/office/officeart/2005/8/layout/hList1"/>
    <dgm:cxn modelId="{63F12582-BA9E-9E46-962B-1BD22461706E}" srcId="{FD416682-BBE5-3847-A9C6-AB84AF93E786}" destId="{C24821FC-F8D5-6E4F-B8DF-A5B00B10C64B}" srcOrd="0" destOrd="0" parTransId="{18CAFA52-574B-874B-B77D-AEDD86F2787B}" sibTransId="{86F9067A-EC73-0945-B6A4-449583FC074D}"/>
    <dgm:cxn modelId="{7F6A668E-80F6-6743-8A8C-AC80A54BADD1}" type="presOf" srcId="{5B645AF2-3DFD-4D4D-A755-461933161856}" destId="{8946F332-5167-4F46-964F-930A9AA3F23D}" srcOrd="0" destOrd="0" presId="urn:microsoft.com/office/officeart/2005/8/layout/hList1"/>
    <dgm:cxn modelId="{E02E169F-85EC-5C4E-A34A-5142AB8414F0}" srcId="{FD416682-BBE5-3847-A9C6-AB84AF93E786}" destId="{E5080790-564C-6C40-A90C-33A0ACC6CA21}" srcOrd="2" destOrd="0" parTransId="{0145DFCA-ABBD-C744-9697-D275C6429E06}" sibTransId="{BE1403E9-AB40-764F-AD30-0100B9F370AA}"/>
    <dgm:cxn modelId="{E1E887A5-7839-D747-A4DD-ECE7B33D095D}" srcId="{C669F845-7D93-4541-96C2-B73CA0F723B7}" destId="{5B645AF2-3DFD-4D4D-A755-461933161856}" srcOrd="0" destOrd="0" parTransId="{4C9EC1BB-587A-B747-BA4D-5A76D872527A}" sibTransId="{91AF2DF2-3C55-8B4B-B46F-AC03EF90E96B}"/>
    <dgm:cxn modelId="{1503A6A7-502A-EE47-B9A5-49756A57BABD}" type="presOf" srcId="{666824CA-87B1-6B40-95A2-63DB41604BB6}" destId="{BE717242-6099-5B4D-89E1-3208A21A99C3}" srcOrd="0" destOrd="1" presId="urn:microsoft.com/office/officeart/2005/8/layout/hList1"/>
    <dgm:cxn modelId="{053D94A9-8582-3F4B-852A-44200B6E8DC3}" srcId="{C260E760-BA45-0840-8612-B647A9CD09B0}" destId="{ACD419A8-B8DB-0441-81C9-35B07C078FCE}" srcOrd="0" destOrd="0" parTransId="{CD8FB669-DC13-334A-8D25-13B5ED189497}" sibTransId="{3F76CBD4-CAFF-CA41-A37B-95F4E5995C84}"/>
    <dgm:cxn modelId="{4FC4DEAC-92A8-5048-9809-F1D731FA8C34}" type="presOf" srcId="{ACD419A8-B8DB-0441-81C9-35B07C078FCE}" destId="{BE717242-6099-5B4D-89E1-3208A21A99C3}" srcOrd="0" destOrd="0" presId="urn:microsoft.com/office/officeart/2005/8/layout/hList1"/>
    <dgm:cxn modelId="{41BE13B1-F9C8-744D-8C8A-C81CC03728F3}" type="presOf" srcId="{EE60765F-31BA-B945-8DCC-2942A3855396}" destId="{721C2487-0CE5-C649-905E-3333E75EB9E4}" srcOrd="0" destOrd="0" presId="urn:microsoft.com/office/officeart/2005/8/layout/hList1"/>
    <dgm:cxn modelId="{FEED46B3-8B35-2E40-8BFE-E2F11BF61024}" type="presOf" srcId="{C24821FC-F8D5-6E4F-B8DF-A5B00B10C64B}" destId="{BFDA2ACD-9F29-5D48-B6C3-392EB1546AF0}" srcOrd="0" destOrd="0" presId="urn:microsoft.com/office/officeart/2005/8/layout/hList1"/>
    <dgm:cxn modelId="{2CAD02E0-099C-F84D-9794-FBE1E1FB7EBB}" type="presOf" srcId="{56DBCA05-63C3-9F43-A46E-63D78B7B7455}" destId="{BFDA2ACD-9F29-5D48-B6C3-392EB1546AF0}" srcOrd="0" destOrd="3" presId="urn:microsoft.com/office/officeart/2005/8/layout/hList1"/>
    <dgm:cxn modelId="{1127B7E3-28AB-8B41-8449-E41123277E76}" srcId="{C260E760-BA45-0840-8612-B647A9CD09B0}" destId="{666824CA-87B1-6B40-95A2-63DB41604BB6}" srcOrd="1" destOrd="0" parTransId="{CA4D0E9E-9073-3047-91B1-DD3EBDC6DFCD}" sibTransId="{E8BAFF49-A40F-554C-8C07-7A62C1BFD029}"/>
    <dgm:cxn modelId="{C5CFA4F1-B223-8B47-A104-E0C82736187E}" type="presOf" srcId="{C260E760-BA45-0840-8612-B647A9CD09B0}" destId="{507E2D69-378D-3F4F-818B-3C326E122946}" srcOrd="0" destOrd="0" presId="urn:microsoft.com/office/officeart/2005/8/layout/hList1"/>
    <dgm:cxn modelId="{93BC8BA8-788C-D846-A3F2-0116C3A21E56}" type="presParOf" srcId="{721C2487-0CE5-C649-905E-3333E75EB9E4}" destId="{17E4A7C1-A423-F34F-BC5A-98A26893F4E8}" srcOrd="0" destOrd="0" presId="urn:microsoft.com/office/officeart/2005/8/layout/hList1"/>
    <dgm:cxn modelId="{9CA75CB7-AAF2-A245-AAE7-9C5228E6A711}" type="presParOf" srcId="{17E4A7C1-A423-F34F-BC5A-98A26893F4E8}" destId="{A39A3D79-2C9A-684D-84B6-CAADD2E7C759}" srcOrd="0" destOrd="0" presId="urn:microsoft.com/office/officeart/2005/8/layout/hList1"/>
    <dgm:cxn modelId="{6155ADA6-9E6F-F24B-8FE6-FA59722A4455}" type="presParOf" srcId="{17E4A7C1-A423-F34F-BC5A-98A26893F4E8}" destId="{BFDA2ACD-9F29-5D48-B6C3-392EB1546AF0}" srcOrd="1" destOrd="0" presId="urn:microsoft.com/office/officeart/2005/8/layout/hList1"/>
    <dgm:cxn modelId="{D0EF69AF-F216-CD4B-A755-58C5178D97C1}" type="presParOf" srcId="{721C2487-0CE5-C649-905E-3333E75EB9E4}" destId="{83AF8E12-22F6-D940-A943-4DD800684309}" srcOrd="1" destOrd="0" presId="urn:microsoft.com/office/officeart/2005/8/layout/hList1"/>
    <dgm:cxn modelId="{1998C254-6E1B-8C40-B7BC-51B771A847F8}" type="presParOf" srcId="{721C2487-0CE5-C649-905E-3333E75EB9E4}" destId="{540D8D49-374D-2546-8038-6E0EE8A7C6B2}" srcOrd="2" destOrd="0" presId="urn:microsoft.com/office/officeart/2005/8/layout/hList1"/>
    <dgm:cxn modelId="{6BDEE278-F381-8B47-9C5B-5CDA23A72D76}" type="presParOf" srcId="{540D8D49-374D-2546-8038-6E0EE8A7C6B2}" destId="{4F04C493-1262-5944-86EF-CBF413A74173}" srcOrd="0" destOrd="0" presId="urn:microsoft.com/office/officeart/2005/8/layout/hList1"/>
    <dgm:cxn modelId="{8F52DCE7-03C8-8C4C-A712-8B706CE07602}" type="presParOf" srcId="{540D8D49-374D-2546-8038-6E0EE8A7C6B2}" destId="{8946F332-5167-4F46-964F-930A9AA3F23D}" srcOrd="1" destOrd="0" presId="urn:microsoft.com/office/officeart/2005/8/layout/hList1"/>
    <dgm:cxn modelId="{2BEC7238-BF9F-4741-934A-49A02D196D90}" type="presParOf" srcId="{721C2487-0CE5-C649-905E-3333E75EB9E4}" destId="{40C3AB2C-CF80-6447-987D-0E5174757D40}" srcOrd="3" destOrd="0" presId="urn:microsoft.com/office/officeart/2005/8/layout/hList1"/>
    <dgm:cxn modelId="{29B3C27E-E449-B745-ACFA-31911F593DC7}" type="presParOf" srcId="{721C2487-0CE5-C649-905E-3333E75EB9E4}" destId="{9904692A-8FCE-3F46-AFAE-F772E3496A48}" srcOrd="4" destOrd="0" presId="urn:microsoft.com/office/officeart/2005/8/layout/hList1"/>
    <dgm:cxn modelId="{03C7ADE6-3976-E740-BE52-388E51A424BD}" type="presParOf" srcId="{9904692A-8FCE-3F46-AFAE-F772E3496A48}" destId="{507E2D69-378D-3F4F-818B-3C326E122946}" srcOrd="0" destOrd="0" presId="urn:microsoft.com/office/officeart/2005/8/layout/hList1"/>
    <dgm:cxn modelId="{4A0CEAEA-897D-A441-9439-6EDD1D4E3B6D}" type="presParOf" srcId="{9904692A-8FCE-3F46-AFAE-F772E3496A48}" destId="{BE717242-6099-5B4D-89E1-3208A21A99C3}"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8278360-81CC-254E-84F9-47BA81D54BA9}" type="doc">
      <dgm:prSet loTypeId="urn:microsoft.com/office/officeart/2005/8/layout/chevron2" loCatId="" qsTypeId="urn:microsoft.com/office/officeart/2005/8/quickstyle/simple1" qsCatId="simple" csTypeId="urn:microsoft.com/office/officeart/2005/8/colors/accent3_3" csCatId="accent3" phldr="1"/>
      <dgm:spPr/>
      <dgm:t>
        <a:bodyPr/>
        <a:lstStyle/>
        <a:p>
          <a:endParaRPr lang="en-GB"/>
        </a:p>
      </dgm:t>
    </dgm:pt>
    <dgm:pt modelId="{9F0AF8E8-F079-6C40-B58B-64DFF26446F2}">
      <dgm:prSet phldrT="[Text]"/>
      <dgm:spPr/>
      <dgm:t>
        <a:bodyPr/>
        <a:lstStyle/>
        <a:p>
          <a:r>
            <a:rPr lang="en-SG" b="1" i="0" dirty="0">
              <a:effectLst/>
              <a:latin typeface="Source Serif Pro Black" panose="02040603050405020204" pitchFamily="18" charset="0"/>
              <a:ea typeface="Source Serif Pro Black" panose="02040603050405020204" pitchFamily="18" charset="0"/>
            </a:rPr>
            <a:t>Smart</a:t>
          </a:r>
          <a:br>
            <a:rPr lang="en-SG" b="1" i="0" dirty="0">
              <a:latin typeface="Source Serif Pro Black" panose="02040603050405020204" pitchFamily="18" charset="0"/>
              <a:ea typeface="Source Serif Pro Black" panose="02040603050405020204" pitchFamily="18" charset="0"/>
            </a:rPr>
          </a:br>
          <a:r>
            <a:rPr lang="en-SG" b="1" i="0" dirty="0">
              <a:effectLst/>
              <a:latin typeface="Source Serif Pro Black" panose="02040603050405020204" pitchFamily="18" charset="0"/>
              <a:ea typeface="Source Serif Pro Black" panose="02040603050405020204" pitchFamily="18" charset="0"/>
            </a:rPr>
            <a:t>thermostats</a:t>
          </a:r>
          <a:endParaRPr lang="en-GB" b="1" i="0" dirty="0">
            <a:latin typeface="Source Serif Pro Black" panose="02040603050405020204" pitchFamily="18" charset="0"/>
            <a:ea typeface="Source Serif Pro Black" panose="02040603050405020204" pitchFamily="18" charset="0"/>
          </a:endParaRPr>
        </a:p>
      </dgm:t>
    </dgm:pt>
    <dgm:pt modelId="{A6FB9FDD-C954-1A4F-8CCC-2E422F5CBBA8}" type="parTrans" cxnId="{16C39F5B-215C-8D44-9250-B1FC44344108}">
      <dgm:prSet/>
      <dgm:spPr/>
      <dgm:t>
        <a:bodyPr/>
        <a:lstStyle/>
        <a:p>
          <a:endParaRPr lang="en-GB"/>
        </a:p>
      </dgm:t>
    </dgm:pt>
    <dgm:pt modelId="{092A72C3-5E61-E14B-9CE0-4B111A0D218A}" type="sibTrans" cxnId="{16C39F5B-215C-8D44-9250-B1FC44344108}">
      <dgm:prSet/>
      <dgm:spPr/>
      <dgm:t>
        <a:bodyPr/>
        <a:lstStyle/>
        <a:p>
          <a:endParaRPr lang="en-GB"/>
        </a:p>
      </dgm:t>
    </dgm:pt>
    <dgm:pt modelId="{9FADB782-F195-074E-8A91-596D831E471E}">
      <dgm:prSet phldrT="[Text]" custT="1"/>
      <dgm:spPr/>
      <dgm:t>
        <a:bodyPr/>
        <a:lstStyle/>
        <a:p>
          <a:r>
            <a:rPr lang="en-SG" sz="600" b="1" i="0" kern="1200" dirty="0">
              <a:solidFill>
                <a:prstClr val="white"/>
              </a:solidFill>
              <a:effectLst/>
              <a:latin typeface="Source Serif Pro Black" panose="02040603050405020204" pitchFamily="18" charset="0"/>
              <a:ea typeface="Source Serif Pro Black" panose="02040603050405020204" pitchFamily="18" charset="0"/>
              <a:cs typeface="+mn-cs"/>
            </a:rPr>
            <a:t>Smart</a:t>
          </a:r>
          <a:r>
            <a:rPr lang="en-SG" sz="600" b="0" i="0" kern="1200" dirty="0">
              <a:effectLst/>
              <a:latin typeface="Source Serif Pro" panose="02040603050405020204" pitchFamily="18" charset="0"/>
              <a:ea typeface="Source Serif Pro" panose="02040603050405020204" pitchFamily="18" charset="0"/>
            </a:rPr>
            <a:t> </a:t>
          </a:r>
          <a:r>
            <a:rPr lang="en-SG" sz="600" b="1" i="0" kern="1200" dirty="0">
              <a:effectLst/>
              <a:latin typeface="Source Serif Pro Black" panose="02040603050405020204" pitchFamily="18" charset="0"/>
              <a:ea typeface="Source Serif Pro Black" panose="02040603050405020204" pitchFamily="18" charset="0"/>
            </a:rPr>
            <a:t>lights</a:t>
          </a:r>
          <a:endParaRPr lang="en-GB" sz="600" b="1" i="0" kern="1200" dirty="0">
            <a:latin typeface="Source Serif Pro Black" panose="02040603050405020204" pitchFamily="18" charset="0"/>
            <a:ea typeface="Source Serif Pro Black" panose="02040603050405020204" pitchFamily="18" charset="0"/>
          </a:endParaRPr>
        </a:p>
      </dgm:t>
    </dgm:pt>
    <dgm:pt modelId="{844F3A03-E316-8848-8276-EDB1C1D7D890}" type="parTrans" cxnId="{47AC8393-4F22-854B-AC13-B39C3691E5AC}">
      <dgm:prSet/>
      <dgm:spPr/>
      <dgm:t>
        <a:bodyPr/>
        <a:lstStyle/>
        <a:p>
          <a:endParaRPr lang="en-GB"/>
        </a:p>
      </dgm:t>
    </dgm:pt>
    <dgm:pt modelId="{B43AAFF8-0FCF-F64B-8977-828F7D3D06D2}" type="sibTrans" cxnId="{47AC8393-4F22-854B-AC13-B39C3691E5AC}">
      <dgm:prSet/>
      <dgm:spPr/>
      <dgm:t>
        <a:bodyPr/>
        <a:lstStyle/>
        <a:p>
          <a:endParaRPr lang="en-GB"/>
        </a:p>
      </dgm:t>
    </dgm:pt>
    <dgm:pt modelId="{FDA02798-E0C6-FB45-ACB0-D1D2973921D4}">
      <dgm:prSet phldrT="[Text]"/>
      <dgm:spPr/>
      <dgm:t>
        <a:bodyPr/>
        <a:lstStyle/>
        <a:p>
          <a:r>
            <a:rPr lang="en-SG" b="0" i="0" dirty="0">
              <a:effectLst/>
              <a:latin typeface="Source Serif Pro" panose="02040603050405020204" pitchFamily="18" charset="0"/>
              <a:ea typeface="Source Serif Pro" panose="02040603050405020204" pitchFamily="18" charset="0"/>
            </a:rPr>
            <a:t>Set schedules and control the lights at home </a:t>
          </a:r>
          <a:br>
            <a:rPr lang="en-SG" dirty="0">
              <a:latin typeface="Source Serif Pro" panose="02040603050405020204" pitchFamily="18" charset="0"/>
              <a:ea typeface="Source Serif Pro" panose="02040603050405020204" pitchFamily="18" charset="0"/>
            </a:rPr>
          </a:br>
          <a:r>
            <a:rPr lang="en-SG" b="0" i="0" dirty="0">
              <a:effectLst/>
              <a:latin typeface="Source Serif Pro" panose="02040603050405020204" pitchFamily="18" charset="0"/>
              <a:ea typeface="Source Serif Pro" panose="02040603050405020204" pitchFamily="18" charset="0"/>
            </a:rPr>
            <a:t>for when they should turn on or off</a:t>
          </a:r>
          <a:endParaRPr lang="en-GB" dirty="0"/>
        </a:p>
      </dgm:t>
    </dgm:pt>
    <dgm:pt modelId="{0D92941D-FE13-5844-BE95-5F27AA60A38D}" type="parTrans" cxnId="{F93B482A-4300-A348-9D70-18A90F023EE0}">
      <dgm:prSet/>
      <dgm:spPr/>
      <dgm:t>
        <a:bodyPr/>
        <a:lstStyle/>
        <a:p>
          <a:endParaRPr lang="en-GB"/>
        </a:p>
      </dgm:t>
    </dgm:pt>
    <dgm:pt modelId="{D1127063-9D62-6347-9528-BEB0198C0B2A}" type="sibTrans" cxnId="{F93B482A-4300-A348-9D70-18A90F023EE0}">
      <dgm:prSet/>
      <dgm:spPr/>
      <dgm:t>
        <a:bodyPr/>
        <a:lstStyle/>
        <a:p>
          <a:endParaRPr lang="en-GB"/>
        </a:p>
      </dgm:t>
    </dgm:pt>
    <dgm:pt modelId="{7C0EACCD-4C62-D747-8E76-0124AFF24781}">
      <dgm:prSet phldrT="[Text]"/>
      <dgm:spPr/>
      <dgm:t>
        <a:bodyPr/>
        <a:lstStyle/>
        <a:p>
          <a:r>
            <a:rPr lang="en-SG" b="1" i="0" dirty="0">
              <a:effectLst/>
              <a:latin typeface="Source Serif Pro Black" panose="02040603050405020204" pitchFamily="18" charset="0"/>
              <a:ea typeface="Source Serif Pro Black" panose="02040603050405020204" pitchFamily="18" charset="0"/>
            </a:rPr>
            <a:t>Smart smoke detectors</a:t>
          </a:r>
          <a:endParaRPr lang="en-GB" b="1" i="0" dirty="0">
            <a:latin typeface="Source Serif Pro Black" panose="02040603050405020204" pitchFamily="18" charset="0"/>
            <a:ea typeface="Source Serif Pro Black" panose="02040603050405020204" pitchFamily="18" charset="0"/>
          </a:endParaRPr>
        </a:p>
      </dgm:t>
    </dgm:pt>
    <dgm:pt modelId="{09A4F30B-351C-BC47-B9B8-F9DF8C60F7FB}" type="parTrans" cxnId="{E7EAD9B5-1D64-BD48-890B-2BA717AC97A4}">
      <dgm:prSet/>
      <dgm:spPr/>
      <dgm:t>
        <a:bodyPr/>
        <a:lstStyle/>
        <a:p>
          <a:endParaRPr lang="en-GB"/>
        </a:p>
      </dgm:t>
    </dgm:pt>
    <dgm:pt modelId="{2B00F774-08BE-DF45-B75B-59780B8F2191}" type="sibTrans" cxnId="{E7EAD9B5-1D64-BD48-890B-2BA717AC97A4}">
      <dgm:prSet/>
      <dgm:spPr/>
      <dgm:t>
        <a:bodyPr/>
        <a:lstStyle/>
        <a:p>
          <a:endParaRPr lang="en-GB"/>
        </a:p>
      </dgm:t>
    </dgm:pt>
    <dgm:pt modelId="{675BC9B9-1652-FA45-B963-F13463EC9BC8}">
      <dgm:prSet phldrT="[Text]"/>
      <dgm:spPr/>
      <dgm:t>
        <a:bodyPr/>
        <a:lstStyle/>
        <a:p>
          <a:r>
            <a:rPr lang="en-SG" b="0" i="0" dirty="0">
              <a:effectLst/>
              <a:latin typeface="Source Serif Pro" panose="02040603050405020204" pitchFamily="18" charset="0"/>
              <a:ea typeface="Source Serif Pro" panose="02040603050405020204" pitchFamily="18" charset="0"/>
            </a:rPr>
            <a:t>Sends alerts to smartphone if they detect smoke or carbon monoxide</a:t>
          </a:r>
          <a:endParaRPr lang="en-GB" dirty="0"/>
        </a:p>
      </dgm:t>
    </dgm:pt>
    <dgm:pt modelId="{254973C8-BB9E-184C-B01E-33CDBF6FA99E}" type="parTrans" cxnId="{56F0ACC7-F9CC-684E-B316-447A6B395BB2}">
      <dgm:prSet/>
      <dgm:spPr/>
      <dgm:t>
        <a:bodyPr/>
        <a:lstStyle/>
        <a:p>
          <a:endParaRPr lang="en-GB"/>
        </a:p>
      </dgm:t>
    </dgm:pt>
    <dgm:pt modelId="{DC4E3E40-7981-AF42-A5C1-229B1F65C6F2}" type="sibTrans" cxnId="{56F0ACC7-F9CC-684E-B316-447A6B395BB2}">
      <dgm:prSet/>
      <dgm:spPr/>
      <dgm:t>
        <a:bodyPr/>
        <a:lstStyle/>
        <a:p>
          <a:endParaRPr lang="en-GB"/>
        </a:p>
      </dgm:t>
    </dgm:pt>
    <dgm:pt modelId="{B7C9401E-FB0E-3941-B801-BE41F7A7F6F2}">
      <dgm:prSet phldrT="[Text]"/>
      <dgm:spPr/>
      <dgm:t>
        <a:bodyPr/>
        <a:lstStyle/>
        <a:p>
          <a:r>
            <a:rPr lang="en-SG" b="1" i="0" dirty="0">
              <a:effectLst/>
              <a:latin typeface="Source Serif Pro Black" panose="02040603050405020204" pitchFamily="18" charset="0"/>
              <a:ea typeface="Source Serif Pro Black" panose="02040603050405020204" pitchFamily="18" charset="0"/>
            </a:rPr>
            <a:t>Smart home assistants</a:t>
          </a:r>
          <a:endParaRPr lang="en-GB" b="1" i="0" dirty="0">
            <a:latin typeface="Source Serif Pro Black" panose="02040603050405020204" pitchFamily="18" charset="0"/>
            <a:ea typeface="Source Serif Pro Black" panose="02040603050405020204" pitchFamily="18" charset="0"/>
          </a:endParaRPr>
        </a:p>
      </dgm:t>
    </dgm:pt>
    <dgm:pt modelId="{F1308F50-EB3D-544B-9FC7-33C4231A8E3B}" type="parTrans" cxnId="{4B3A13DF-437C-EC42-B21A-477761FD550A}">
      <dgm:prSet/>
      <dgm:spPr/>
      <dgm:t>
        <a:bodyPr/>
        <a:lstStyle/>
        <a:p>
          <a:endParaRPr lang="en-GB"/>
        </a:p>
      </dgm:t>
    </dgm:pt>
    <dgm:pt modelId="{C1FC5570-CE7C-D84C-AD16-4DF804328E27}" type="sibTrans" cxnId="{4B3A13DF-437C-EC42-B21A-477761FD550A}">
      <dgm:prSet/>
      <dgm:spPr/>
      <dgm:t>
        <a:bodyPr/>
        <a:lstStyle/>
        <a:p>
          <a:endParaRPr lang="en-GB"/>
        </a:p>
      </dgm:t>
    </dgm:pt>
    <dgm:pt modelId="{C00CAEBD-09DA-0A43-AC4B-81A8AF8EA113}">
      <dgm:prSet phldrT="[Text]"/>
      <dgm:spPr/>
      <dgm:t>
        <a:bodyPr/>
        <a:lstStyle/>
        <a:p>
          <a:r>
            <a:rPr lang="en-SG" b="0" i="0" dirty="0">
              <a:effectLst/>
              <a:latin typeface="Source Serif Pro" panose="02040603050405020204" pitchFamily="18" charset="0"/>
              <a:ea typeface="Source Serif Pro" panose="02040603050405020204" pitchFamily="18" charset="0"/>
            </a:rPr>
            <a:t>Devices like Amazon Alexa controls different aspects of your home and perform tasks such as setting reminders or playing music</a:t>
          </a:r>
          <a:endParaRPr lang="en-GB" dirty="0"/>
        </a:p>
      </dgm:t>
    </dgm:pt>
    <dgm:pt modelId="{AE8C17FD-1774-3844-A15B-BA928D0C0FC6}" type="parTrans" cxnId="{235F488A-B7AB-C54B-8D50-0D218CE63218}">
      <dgm:prSet/>
      <dgm:spPr/>
      <dgm:t>
        <a:bodyPr/>
        <a:lstStyle/>
        <a:p>
          <a:endParaRPr lang="en-GB"/>
        </a:p>
      </dgm:t>
    </dgm:pt>
    <dgm:pt modelId="{E8F238E7-97C7-9E40-A12E-CF6F83AFE25E}" type="sibTrans" cxnId="{235F488A-B7AB-C54B-8D50-0D218CE63218}">
      <dgm:prSet/>
      <dgm:spPr/>
      <dgm:t>
        <a:bodyPr/>
        <a:lstStyle/>
        <a:p>
          <a:endParaRPr lang="en-GB"/>
        </a:p>
      </dgm:t>
    </dgm:pt>
    <dgm:pt modelId="{026E1740-4414-9641-8F97-590B0E46ADE4}">
      <dgm:prSet/>
      <dgm:spPr/>
      <dgm:t>
        <a:bodyPr/>
        <a:lstStyle/>
        <a:p>
          <a:r>
            <a:rPr lang="en-SG" b="1" i="0" dirty="0">
              <a:effectLst/>
              <a:latin typeface="Source Serif Pro Black" panose="02040603050405020204" pitchFamily="18" charset="0"/>
              <a:ea typeface="Source Serif Pro Black" panose="02040603050405020204" pitchFamily="18" charset="0"/>
            </a:rPr>
            <a:t>Smart locks</a:t>
          </a:r>
          <a:endParaRPr lang="en-GB" b="1" i="0" dirty="0">
            <a:latin typeface="Source Serif Pro Black" panose="02040603050405020204" pitchFamily="18" charset="0"/>
            <a:ea typeface="Source Serif Pro Black" panose="02040603050405020204" pitchFamily="18" charset="0"/>
          </a:endParaRPr>
        </a:p>
      </dgm:t>
    </dgm:pt>
    <dgm:pt modelId="{DF5717ED-900C-2A40-B5B7-96D93540174A}" type="parTrans" cxnId="{19A510BD-1FE8-4B4E-83FD-18636FE1697E}">
      <dgm:prSet/>
      <dgm:spPr/>
      <dgm:t>
        <a:bodyPr/>
        <a:lstStyle/>
        <a:p>
          <a:endParaRPr lang="en-GB"/>
        </a:p>
      </dgm:t>
    </dgm:pt>
    <dgm:pt modelId="{8CD78514-3CBB-1740-A392-18DEAD28ACFC}" type="sibTrans" cxnId="{19A510BD-1FE8-4B4E-83FD-18636FE1697E}">
      <dgm:prSet/>
      <dgm:spPr/>
      <dgm:t>
        <a:bodyPr/>
        <a:lstStyle/>
        <a:p>
          <a:endParaRPr lang="en-GB"/>
        </a:p>
      </dgm:t>
    </dgm:pt>
    <dgm:pt modelId="{0DA32F44-7A51-B64F-A899-BAB4B68F31ED}">
      <dgm:prSet/>
      <dgm:spPr/>
      <dgm:t>
        <a:bodyPr/>
        <a:lstStyle/>
        <a:p>
          <a:r>
            <a:rPr lang="en-SG" b="1" i="0" dirty="0">
              <a:effectLst/>
              <a:latin typeface="Source Serif Pro Black" panose="02040603050405020204" pitchFamily="18" charset="0"/>
              <a:ea typeface="Source Serif Pro Black" panose="02040603050405020204" pitchFamily="18" charset="0"/>
            </a:rPr>
            <a:t>Smart security</a:t>
          </a:r>
          <a:br>
            <a:rPr lang="en-SG" b="1" i="0" dirty="0">
              <a:latin typeface="Source Serif Pro Black" panose="02040603050405020204" pitchFamily="18" charset="0"/>
              <a:ea typeface="Source Serif Pro Black" panose="02040603050405020204" pitchFamily="18" charset="0"/>
            </a:rPr>
          </a:br>
          <a:r>
            <a:rPr lang="en-SG" b="1" i="0" dirty="0">
              <a:effectLst/>
              <a:latin typeface="Source Serif Pro Black" panose="02040603050405020204" pitchFamily="18" charset="0"/>
              <a:ea typeface="Source Serif Pro Black" panose="02040603050405020204" pitchFamily="18" charset="0"/>
            </a:rPr>
            <a:t>cameras</a:t>
          </a:r>
          <a:endParaRPr lang="en-GB" b="1" i="0" dirty="0">
            <a:latin typeface="Source Serif Pro Black" panose="02040603050405020204" pitchFamily="18" charset="0"/>
            <a:ea typeface="Source Serif Pro Black" panose="02040603050405020204" pitchFamily="18" charset="0"/>
          </a:endParaRPr>
        </a:p>
      </dgm:t>
    </dgm:pt>
    <dgm:pt modelId="{9CC2A17C-0D68-0449-A18D-F71B6EB66FDE}" type="parTrans" cxnId="{8B0E2998-D923-EB4A-B6A7-A09AD2CC630F}">
      <dgm:prSet/>
      <dgm:spPr/>
      <dgm:t>
        <a:bodyPr/>
        <a:lstStyle/>
        <a:p>
          <a:endParaRPr lang="en-GB"/>
        </a:p>
      </dgm:t>
    </dgm:pt>
    <dgm:pt modelId="{FF2EB345-E1FC-2848-B7BA-90ED22D1344A}" type="sibTrans" cxnId="{8B0E2998-D923-EB4A-B6A7-A09AD2CC630F}">
      <dgm:prSet/>
      <dgm:spPr/>
      <dgm:t>
        <a:bodyPr/>
        <a:lstStyle/>
        <a:p>
          <a:endParaRPr lang="en-GB"/>
        </a:p>
      </dgm:t>
    </dgm:pt>
    <dgm:pt modelId="{F965A185-59E2-C845-8F4B-5E413BDBFDD9}">
      <dgm:prSet/>
      <dgm:spPr/>
      <dgm:t>
        <a:bodyPr/>
        <a:lstStyle/>
        <a:p>
          <a:r>
            <a:rPr lang="en-SG" b="0" i="0" dirty="0">
              <a:effectLst/>
              <a:latin typeface="Source Serif Pro" panose="02040603050405020204" pitchFamily="18" charset="0"/>
              <a:ea typeface="Source Serif Pro" panose="02040603050405020204" pitchFamily="18" charset="0"/>
            </a:rPr>
            <a:t>Use smartphone or tablet to monitor and control </a:t>
          </a:r>
          <a:br>
            <a:rPr lang="en-SG" dirty="0">
              <a:latin typeface="Source Serif Pro" panose="02040603050405020204" pitchFamily="18" charset="0"/>
              <a:ea typeface="Source Serif Pro" panose="02040603050405020204" pitchFamily="18" charset="0"/>
            </a:rPr>
          </a:br>
          <a:r>
            <a:rPr lang="en-SG" b="0" i="0" dirty="0">
              <a:effectLst/>
              <a:latin typeface="Source Serif Pro" panose="02040603050405020204" pitchFamily="18" charset="0"/>
              <a:ea typeface="Source Serif Pro" panose="02040603050405020204" pitchFamily="18" charset="0"/>
            </a:rPr>
            <a:t>home temperature</a:t>
          </a:r>
          <a:endParaRPr lang="en-GB" dirty="0"/>
        </a:p>
      </dgm:t>
    </dgm:pt>
    <dgm:pt modelId="{91048CDD-4149-034A-A518-BC21DC593BEB}" type="parTrans" cxnId="{81878EBC-134F-764B-A1E4-BFEC967789B8}">
      <dgm:prSet/>
      <dgm:spPr/>
      <dgm:t>
        <a:bodyPr/>
        <a:lstStyle/>
        <a:p>
          <a:endParaRPr lang="en-GB"/>
        </a:p>
      </dgm:t>
    </dgm:pt>
    <dgm:pt modelId="{EE47E951-86AF-5F4C-9511-BC6C88896428}" type="sibTrans" cxnId="{81878EBC-134F-764B-A1E4-BFEC967789B8}">
      <dgm:prSet/>
      <dgm:spPr/>
      <dgm:t>
        <a:bodyPr/>
        <a:lstStyle/>
        <a:p>
          <a:endParaRPr lang="en-GB"/>
        </a:p>
      </dgm:t>
    </dgm:pt>
    <dgm:pt modelId="{C209D53B-9D04-AC48-A388-BDA1EFCD6F14}">
      <dgm:prSet/>
      <dgm:spPr/>
      <dgm:t>
        <a:bodyPr/>
        <a:lstStyle/>
        <a:p>
          <a:r>
            <a:rPr lang="en-SG" b="0" i="0" dirty="0">
              <a:effectLst/>
              <a:latin typeface="Source Serif Pro" panose="02040603050405020204" pitchFamily="18" charset="0"/>
              <a:ea typeface="Source Serif Pro" panose="02040603050405020204" pitchFamily="18" charset="0"/>
            </a:rPr>
            <a:t>Controls and monitors locks remotely, making it easy to lock or unlock your door from smartphone</a:t>
          </a:r>
          <a:endParaRPr lang="en-GB" dirty="0"/>
        </a:p>
      </dgm:t>
    </dgm:pt>
    <dgm:pt modelId="{32ABA1F9-A0D6-2A4C-A2EB-E98D718739EE}" type="parTrans" cxnId="{6830181D-A3F8-7E4B-A54C-B584450D9A98}">
      <dgm:prSet/>
      <dgm:spPr/>
      <dgm:t>
        <a:bodyPr/>
        <a:lstStyle/>
        <a:p>
          <a:endParaRPr lang="en-GB"/>
        </a:p>
      </dgm:t>
    </dgm:pt>
    <dgm:pt modelId="{6D49ACA7-CA54-3B49-BB48-8F92603A94CB}" type="sibTrans" cxnId="{6830181D-A3F8-7E4B-A54C-B584450D9A98}">
      <dgm:prSet/>
      <dgm:spPr/>
      <dgm:t>
        <a:bodyPr/>
        <a:lstStyle/>
        <a:p>
          <a:endParaRPr lang="en-GB"/>
        </a:p>
      </dgm:t>
    </dgm:pt>
    <dgm:pt modelId="{FBB97DDC-09F3-FA4E-B0CF-B33160338CBA}">
      <dgm:prSet/>
      <dgm:spPr/>
      <dgm:t>
        <a:bodyPr/>
        <a:lstStyle/>
        <a:p>
          <a:r>
            <a:rPr lang="en-SG" b="0" i="0" dirty="0">
              <a:effectLst/>
              <a:latin typeface="Source Serif Pro" panose="02040603050405020204" pitchFamily="18" charset="0"/>
              <a:ea typeface="Source Serif Pro" panose="02040603050405020204" pitchFamily="18" charset="0"/>
            </a:rPr>
            <a:t>Monitors remotely and receive notifications when there</a:t>
          </a:r>
          <a:br>
            <a:rPr lang="en-SG" dirty="0">
              <a:latin typeface="Source Serif Pro" panose="02040603050405020204" pitchFamily="18" charset="0"/>
              <a:ea typeface="Source Serif Pro" panose="02040603050405020204" pitchFamily="18" charset="0"/>
            </a:rPr>
          </a:br>
          <a:r>
            <a:rPr lang="en-SG" b="0" i="0" dirty="0">
              <a:effectLst/>
              <a:latin typeface="Source Serif Pro" panose="02040603050405020204" pitchFamily="18" charset="0"/>
              <a:ea typeface="Source Serif Pro" panose="02040603050405020204" pitchFamily="18" charset="0"/>
            </a:rPr>
            <a:t>is activity</a:t>
          </a:r>
          <a:endParaRPr lang="en-GB" dirty="0"/>
        </a:p>
      </dgm:t>
    </dgm:pt>
    <dgm:pt modelId="{D046A04A-7607-B940-997D-C73B2AF53D70}" type="parTrans" cxnId="{53308F85-A291-3742-BC58-B1CFAF32F949}">
      <dgm:prSet/>
      <dgm:spPr/>
      <dgm:t>
        <a:bodyPr/>
        <a:lstStyle/>
        <a:p>
          <a:endParaRPr lang="en-GB"/>
        </a:p>
      </dgm:t>
    </dgm:pt>
    <dgm:pt modelId="{2596B01F-136D-B145-8221-57540573D909}" type="sibTrans" cxnId="{53308F85-A291-3742-BC58-B1CFAF32F949}">
      <dgm:prSet/>
      <dgm:spPr/>
      <dgm:t>
        <a:bodyPr/>
        <a:lstStyle/>
        <a:p>
          <a:endParaRPr lang="en-GB"/>
        </a:p>
      </dgm:t>
    </dgm:pt>
    <dgm:pt modelId="{70151DCA-288F-2D4D-9929-4B6476975D0B}" type="pres">
      <dgm:prSet presAssocID="{D8278360-81CC-254E-84F9-47BA81D54BA9}" presName="linearFlow" presStyleCnt="0">
        <dgm:presLayoutVars>
          <dgm:dir/>
          <dgm:animLvl val="lvl"/>
          <dgm:resizeHandles val="exact"/>
        </dgm:presLayoutVars>
      </dgm:prSet>
      <dgm:spPr/>
    </dgm:pt>
    <dgm:pt modelId="{75BB5B56-A284-9F4B-A774-6CF99B461FF8}" type="pres">
      <dgm:prSet presAssocID="{9F0AF8E8-F079-6C40-B58B-64DFF26446F2}" presName="composite" presStyleCnt="0"/>
      <dgm:spPr/>
    </dgm:pt>
    <dgm:pt modelId="{3092A98A-79A7-E442-9F47-B5B8F557C6C4}" type="pres">
      <dgm:prSet presAssocID="{9F0AF8E8-F079-6C40-B58B-64DFF26446F2}" presName="parentText" presStyleLbl="alignNode1" presStyleIdx="0" presStyleCnt="6">
        <dgm:presLayoutVars>
          <dgm:chMax val="1"/>
          <dgm:bulletEnabled val="1"/>
        </dgm:presLayoutVars>
      </dgm:prSet>
      <dgm:spPr/>
    </dgm:pt>
    <dgm:pt modelId="{1ED83BD2-B8F8-4840-B846-AEB2CA3A88AE}" type="pres">
      <dgm:prSet presAssocID="{9F0AF8E8-F079-6C40-B58B-64DFF26446F2}" presName="descendantText" presStyleLbl="alignAcc1" presStyleIdx="0" presStyleCnt="6">
        <dgm:presLayoutVars>
          <dgm:bulletEnabled val="1"/>
        </dgm:presLayoutVars>
      </dgm:prSet>
      <dgm:spPr/>
    </dgm:pt>
    <dgm:pt modelId="{E2236EF3-C99F-0E43-BECE-57C9B7B52CC6}" type="pres">
      <dgm:prSet presAssocID="{092A72C3-5E61-E14B-9CE0-4B111A0D218A}" presName="sp" presStyleCnt="0"/>
      <dgm:spPr/>
    </dgm:pt>
    <dgm:pt modelId="{42472E48-145C-0348-92D1-E686F25272C5}" type="pres">
      <dgm:prSet presAssocID="{9FADB782-F195-074E-8A91-596D831E471E}" presName="composite" presStyleCnt="0"/>
      <dgm:spPr/>
    </dgm:pt>
    <dgm:pt modelId="{36FAEB7B-2637-F645-9B91-790A313FF36C}" type="pres">
      <dgm:prSet presAssocID="{9FADB782-F195-074E-8A91-596D831E471E}" presName="parentText" presStyleLbl="alignNode1" presStyleIdx="1" presStyleCnt="6">
        <dgm:presLayoutVars>
          <dgm:chMax val="1"/>
          <dgm:bulletEnabled val="1"/>
        </dgm:presLayoutVars>
      </dgm:prSet>
      <dgm:spPr/>
    </dgm:pt>
    <dgm:pt modelId="{BC2FB773-03E6-5E43-BD23-490474A56230}" type="pres">
      <dgm:prSet presAssocID="{9FADB782-F195-074E-8A91-596D831E471E}" presName="descendantText" presStyleLbl="alignAcc1" presStyleIdx="1" presStyleCnt="6">
        <dgm:presLayoutVars>
          <dgm:bulletEnabled val="1"/>
        </dgm:presLayoutVars>
      </dgm:prSet>
      <dgm:spPr/>
    </dgm:pt>
    <dgm:pt modelId="{FAA1A472-2880-8C47-8673-27F8ABBAF42E}" type="pres">
      <dgm:prSet presAssocID="{B43AAFF8-0FCF-F64B-8977-828F7D3D06D2}" presName="sp" presStyleCnt="0"/>
      <dgm:spPr/>
    </dgm:pt>
    <dgm:pt modelId="{B38C03C8-90AB-414F-BC8D-51A077A118E2}" type="pres">
      <dgm:prSet presAssocID="{026E1740-4414-9641-8F97-590B0E46ADE4}" presName="composite" presStyleCnt="0"/>
      <dgm:spPr/>
    </dgm:pt>
    <dgm:pt modelId="{04852C86-CC01-0649-8011-69DA97DD8B9B}" type="pres">
      <dgm:prSet presAssocID="{026E1740-4414-9641-8F97-590B0E46ADE4}" presName="parentText" presStyleLbl="alignNode1" presStyleIdx="2" presStyleCnt="6">
        <dgm:presLayoutVars>
          <dgm:chMax val="1"/>
          <dgm:bulletEnabled val="1"/>
        </dgm:presLayoutVars>
      </dgm:prSet>
      <dgm:spPr/>
    </dgm:pt>
    <dgm:pt modelId="{7C26DC6A-AAE0-6643-A76F-219FB6B24DAE}" type="pres">
      <dgm:prSet presAssocID="{026E1740-4414-9641-8F97-590B0E46ADE4}" presName="descendantText" presStyleLbl="alignAcc1" presStyleIdx="2" presStyleCnt="6">
        <dgm:presLayoutVars>
          <dgm:bulletEnabled val="1"/>
        </dgm:presLayoutVars>
      </dgm:prSet>
      <dgm:spPr/>
    </dgm:pt>
    <dgm:pt modelId="{DAE61DBA-E4F7-5A48-B6CF-DB6D19EDC95D}" type="pres">
      <dgm:prSet presAssocID="{8CD78514-3CBB-1740-A392-18DEAD28ACFC}" presName="sp" presStyleCnt="0"/>
      <dgm:spPr/>
    </dgm:pt>
    <dgm:pt modelId="{DF8E8D34-2848-0E4D-955C-95367BDB1540}" type="pres">
      <dgm:prSet presAssocID="{0DA32F44-7A51-B64F-A899-BAB4B68F31ED}" presName="composite" presStyleCnt="0"/>
      <dgm:spPr/>
    </dgm:pt>
    <dgm:pt modelId="{B76E7642-B1D7-1D40-8054-E7D4ACB28B3F}" type="pres">
      <dgm:prSet presAssocID="{0DA32F44-7A51-B64F-A899-BAB4B68F31ED}" presName="parentText" presStyleLbl="alignNode1" presStyleIdx="3" presStyleCnt="6">
        <dgm:presLayoutVars>
          <dgm:chMax val="1"/>
          <dgm:bulletEnabled val="1"/>
        </dgm:presLayoutVars>
      </dgm:prSet>
      <dgm:spPr/>
    </dgm:pt>
    <dgm:pt modelId="{79788696-2CDC-7849-80E7-1E19DBB2DE41}" type="pres">
      <dgm:prSet presAssocID="{0DA32F44-7A51-B64F-A899-BAB4B68F31ED}" presName="descendantText" presStyleLbl="alignAcc1" presStyleIdx="3" presStyleCnt="6">
        <dgm:presLayoutVars>
          <dgm:bulletEnabled val="1"/>
        </dgm:presLayoutVars>
      </dgm:prSet>
      <dgm:spPr/>
    </dgm:pt>
    <dgm:pt modelId="{7D7ACEE3-CEC9-164B-8307-09FF3B801444}" type="pres">
      <dgm:prSet presAssocID="{FF2EB345-E1FC-2848-B7BA-90ED22D1344A}" presName="sp" presStyleCnt="0"/>
      <dgm:spPr/>
    </dgm:pt>
    <dgm:pt modelId="{0B1B44CF-1678-F447-86B1-ACA2279BAC64}" type="pres">
      <dgm:prSet presAssocID="{7C0EACCD-4C62-D747-8E76-0124AFF24781}" presName="composite" presStyleCnt="0"/>
      <dgm:spPr/>
    </dgm:pt>
    <dgm:pt modelId="{EB712453-10D5-8043-A73F-40B2392E18EA}" type="pres">
      <dgm:prSet presAssocID="{7C0EACCD-4C62-D747-8E76-0124AFF24781}" presName="parentText" presStyleLbl="alignNode1" presStyleIdx="4" presStyleCnt="6">
        <dgm:presLayoutVars>
          <dgm:chMax val="1"/>
          <dgm:bulletEnabled val="1"/>
        </dgm:presLayoutVars>
      </dgm:prSet>
      <dgm:spPr/>
    </dgm:pt>
    <dgm:pt modelId="{D9BC18D2-A868-1444-A592-F16994B146BB}" type="pres">
      <dgm:prSet presAssocID="{7C0EACCD-4C62-D747-8E76-0124AFF24781}" presName="descendantText" presStyleLbl="alignAcc1" presStyleIdx="4" presStyleCnt="6">
        <dgm:presLayoutVars>
          <dgm:bulletEnabled val="1"/>
        </dgm:presLayoutVars>
      </dgm:prSet>
      <dgm:spPr/>
    </dgm:pt>
    <dgm:pt modelId="{2C5153C0-B9CE-654E-AF7F-681E8AE33286}" type="pres">
      <dgm:prSet presAssocID="{2B00F774-08BE-DF45-B75B-59780B8F2191}" presName="sp" presStyleCnt="0"/>
      <dgm:spPr/>
    </dgm:pt>
    <dgm:pt modelId="{5E6C1927-CC47-B144-8434-74B8F3787583}" type="pres">
      <dgm:prSet presAssocID="{B7C9401E-FB0E-3941-B801-BE41F7A7F6F2}" presName="composite" presStyleCnt="0"/>
      <dgm:spPr/>
    </dgm:pt>
    <dgm:pt modelId="{F119DDE1-1888-F54B-A4FF-06C97FDAE4EF}" type="pres">
      <dgm:prSet presAssocID="{B7C9401E-FB0E-3941-B801-BE41F7A7F6F2}" presName="parentText" presStyleLbl="alignNode1" presStyleIdx="5" presStyleCnt="6">
        <dgm:presLayoutVars>
          <dgm:chMax val="1"/>
          <dgm:bulletEnabled val="1"/>
        </dgm:presLayoutVars>
      </dgm:prSet>
      <dgm:spPr/>
    </dgm:pt>
    <dgm:pt modelId="{8672A7E0-D3FD-A940-882C-66902D4D2C7E}" type="pres">
      <dgm:prSet presAssocID="{B7C9401E-FB0E-3941-B801-BE41F7A7F6F2}" presName="descendantText" presStyleLbl="alignAcc1" presStyleIdx="5" presStyleCnt="6">
        <dgm:presLayoutVars>
          <dgm:bulletEnabled val="1"/>
        </dgm:presLayoutVars>
      </dgm:prSet>
      <dgm:spPr/>
    </dgm:pt>
  </dgm:ptLst>
  <dgm:cxnLst>
    <dgm:cxn modelId="{6830181D-A3F8-7E4B-A54C-B584450D9A98}" srcId="{026E1740-4414-9641-8F97-590B0E46ADE4}" destId="{C209D53B-9D04-AC48-A388-BDA1EFCD6F14}" srcOrd="0" destOrd="0" parTransId="{32ABA1F9-A0D6-2A4C-A2EB-E98D718739EE}" sibTransId="{6D49ACA7-CA54-3B49-BB48-8F92603A94CB}"/>
    <dgm:cxn modelId="{12741C1D-6BE6-3640-8F8E-588B5FA4A313}" type="presOf" srcId="{675BC9B9-1652-FA45-B963-F13463EC9BC8}" destId="{D9BC18D2-A868-1444-A592-F16994B146BB}" srcOrd="0" destOrd="0" presId="urn:microsoft.com/office/officeart/2005/8/layout/chevron2"/>
    <dgm:cxn modelId="{3210C81E-B65C-7F46-BBFD-ABC6DBD9C88F}" type="presOf" srcId="{0DA32F44-7A51-B64F-A899-BAB4B68F31ED}" destId="{B76E7642-B1D7-1D40-8054-E7D4ACB28B3F}" srcOrd="0" destOrd="0" presId="urn:microsoft.com/office/officeart/2005/8/layout/chevron2"/>
    <dgm:cxn modelId="{F93B482A-4300-A348-9D70-18A90F023EE0}" srcId="{9FADB782-F195-074E-8A91-596D831E471E}" destId="{FDA02798-E0C6-FB45-ACB0-D1D2973921D4}" srcOrd="0" destOrd="0" parTransId="{0D92941D-FE13-5844-BE95-5F27AA60A38D}" sibTransId="{D1127063-9D62-6347-9528-BEB0198C0B2A}"/>
    <dgm:cxn modelId="{9589702B-8256-BF4A-8D59-9B66946CAFEC}" type="presOf" srcId="{026E1740-4414-9641-8F97-590B0E46ADE4}" destId="{04852C86-CC01-0649-8011-69DA97DD8B9B}" srcOrd="0" destOrd="0" presId="urn:microsoft.com/office/officeart/2005/8/layout/chevron2"/>
    <dgm:cxn modelId="{8EBD8634-F4FE-CC4D-966D-171255629944}" type="presOf" srcId="{D8278360-81CC-254E-84F9-47BA81D54BA9}" destId="{70151DCA-288F-2D4D-9929-4B6476975D0B}" srcOrd="0" destOrd="0" presId="urn:microsoft.com/office/officeart/2005/8/layout/chevron2"/>
    <dgm:cxn modelId="{16C39F5B-215C-8D44-9250-B1FC44344108}" srcId="{D8278360-81CC-254E-84F9-47BA81D54BA9}" destId="{9F0AF8E8-F079-6C40-B58B-64DFF26446F2}" srcOrd="0" destOrd="0" parTransId="{A6FB9FDD-C954-1A4F-8CCC-2E422F5CBBA8}" sibTransId="{092A72C3-5E61-E14B-9CE0-4B111A0D218A}"/>
    <dgm:cxn modelId="{A3F2375C-5EC4-9847-A3F9-8D1B3C56AA81}" type="presOf" srcId="{9FADB782-F195-074E-8A91-596D831E471E}" destId="{36FAEB7B-2637-F645-9B91-790A313FF36C}" srcOrd="0" destOrd="0" presId="urn:microsoft.com/office/officeart/2005/8/layout/chevron2"/>
    <dgm:cxn modelId="{53308F85-A291-3742-BC58-B1CFAF32F949}" srcId="{0DA32F44-7A51-B64F-A899-BAB4B68F31ED}" destId="{FBB97DDC-09F3-FA4E-B0CF-B33160338CBA}" srcOrd="0" destOrd="0" parTransId="{D046A04A-7607-B940-997D-C73B2AF53D70}" sibTransId="{2596B01F-136D-B145-8221-57540573D909}"/>
    <dgm:cxn modelId="{235F488A-B7AB-C54B-8D50-0D218CE63218}" srcId="{B7C9401E-FB0E-3941-B801-BE41F7A7F6F2}" destId="{C00CAEBD-09DA-0A43-AC4B-81A8AF8EA113}" srcOrd="0" destOrd="0" parTransId="{AE8C17FD-1774-3844-A15B-BA928D0C0FC6}" sibTransId="{E8F238E7-97C7-9E40-A12E-CF6F83AFE25E}"/>
    <dgm:cxn modelId="{47AC8393-4F22-854B-AC13-B39C3691E5AC}" srcId="{D8278360-81CC-254E-84F9-47BA81D54BA9}" destId="{9FADB782-F195-074E-8A91-596D831E471E}" srcOrd="1" destOrd="0" parTransId="{844F3A03-E316-8848-8276-EDB1C1D7D890}" sibTransId="{B43AAFF8-0FCF-F64B-8977-828F7D3D06D2}"/>
    <dgm:cxn modelId="{8B0E2998-D923-EB4A-B6A7-A09AD2CC630F}" srcId="{D8278360-81CC-254E-84F9-47BA81D54BA9}" destId="{0DA32F44-7A51-B64F-A899-BAB4B68F31ED}" srcOrd="3" destOrd="0" parTransId="{9CC2A17C-0D68-0449-A18D-F71B6EB66FDE}" sibTransId="{FF2EB345-E1FC-2848-B7BA-90ED22D1344A}"/>
    <dgm:cxn modelId="{B67F5D99-6545-4B41-B6A4-0C823EDDFA2C}" type="presOf" srcId="{C209D53B-9D04-AC48-A388-BDA1EFCD6F14}" destId="{7C26DC6A-AAE0-6643-A76F-219FB6B24DAE}" srcOrd="0" destOrd="0" presId="urn:microsoft.com/office/officeart/2005/8/layout/chevron2"/>
    <dgm:cxn modelId="{F0B1E499-C2ED-5948-A480-D86971C2CB42}" type="presOf" srcId="{F965A185-59E2-C845-8F4B-5E413BDBFDD9}" destId="{1ED83BD2-B8F8-4840-B846-AEB2CA3A88AE}" srcOrd="0" destOrd="0" presId="urn:microsoft.com/office/officeart/2005/8/layout/chevron2"/>
    <dgm:cxn modelId="{E7EAD9B5-1D64-BD48-890B-2BA717AC97A4}" srcId="{D8278360-81CC-254E-84F9-47BA81D54BA9}" destId="{7C0EACCD-4C62-D747-8E76-0124AFF24781}" srcOrd="4" destOrd="0" parTransId="{09A4F30B-351C-BC47-B9B8-F9DF8C60F7FB}" sibTransId="{2B00F774-08BE-DF45-B75B-59780B8F2191}"/>
    <dgm:cxn modelId="{81878EBC-134F-764B-A1E4-BFEC967789B8}" srcId="{9F0AF8E8-F079-6C40-B58B-64DFF26446F2}" destId="{F965A185-59E2-C845-8F4B-5E413BDBFDD9}" srcOrd="0" destOrd="0" parTransId="{91048CDD-4149-034A-A518-BC21DC593BEB}" sibTransId="{EE47E951-86AF-5F4C-9511-BC6C88896428}"/>
    <dgm:cxn modelId="{19A510BD-1FE8-4B4E-83FD-18636FE1697E}" srcId="{D8278360-81CC-254E-84F9-47BA81D54BA9}" destId="{026E1740-4414-9641-8F97-590B0E46ADE4}" srcOrd="2" destOrd="0" parTransId="{DF5717ED-900C-2A40-B5B7-96D93540174A}" sibTransId="{8CD78514-3CBB-1740-A392-18DEAD28ACFC}"/>
    <dgm:cxn modelId="{56F0ACC7-F9CC-684E-B316-447A6B395BB2}" srcId="{7C0EACCD-4C62-D747-8E76-0124AFF24781}" destId="{675BC9B9-1652-FA45-B963-F13463EC9BC8}" srcOrd="0" destOrd="0" parTransId="{254973C8-BB9E-184C-B01E-33CDBF6FA99E}" sibTransId="{DC4E3E40-7981-AF42-A5C1-229B1F65C6F2}"/>
    <dgm:cxn modelId="{94ADD6D8-4DC2-7E4C-ADA3-B12D47F789BD}" type="presOf" srcId="{FBB97DDC-09F3-FA4E-B0CF-B33160338CBA}" destId="{79788696-2CDC-7849-80E7-1E19DBB2DE41}" srcOrd="0" destOrd="0" presId="urn:microsoft.com/office/officeart/2005/8/layout/chevron2"/>
    <dgm:cxn modelId="{86F940DD-F214-C247-B404-AE61C8AA05C8}" type="presOf" srcId="{7C0EACCD-4C62-D747-8E76-0124AFF24781}" destId="{EB712453-10D5-8043-A73F-40B2392E18EA}" srcOrd="0" destOrd="0" presId="urn:microsoft.com/office/officeart/2005/8/layout/chevron2"/>
    <dgm:cxn modelId="{4B3A13DF-437C-EC42-B21A-477761FD550A}" srcId="{D8278360-81CC-254E-84F9-47BA81D54BA9}" destId="{B7C9401E-FB0E-3941-B801-BE41F7A7F6F2}" srcOrd="5" destOrd="0" parTransId="{F1308F50-EB3D-544B-9FC7-33C4231A8E3B}" sibTransId="{C1FC5570-CE7C-D84C-AD16-4DF804328E27}"/>
    <dgm:cxn modelId="{323234E6-BBD4-674A-88A3-3CEADCF6BAFF}" type="presOf" srcId="{9F0AF8E8-F079-6C40-B58B-64DFF26446F2}" destId="{3092A98A-79A7-E442-9F47-B5B8F557C6C4}" srcOrd="0" destOrd="0" presId="urn:microsoft.com/office/officeart/2005/8/layout/chevron2"/>
    <dgm:cxn modelId="{0E160BE9-0345-E34A-BC76-923FC155D4B1}" type="presOf" srcId="{B7C9401E-FB0E-3941-B801-BE41F7A7F6F2}" destId="{F119DDE1-1888-F54B-A4FF-06C97FDAE4EF}" srcOrd="0" destOrd="0" presId="urn:microsoft.com/office/officeart/2005/8/layout/chevron2"/>
    <dgm:cxn modelId="{C88F01EE-E69D-D94C-84C6-8B889FEE6A83}" type="presOf" srcId="{C00CAEBD-09DA-0A43-AC4B-81A8AF8EA113}" destId="{8672A7E0-D3FD-A940-882C-66902D4D2C7E}" srcOrd="0" destOrd="0" presId="urn:microsoft.com/office/officeart/2005/8/layout/chevron2"/>
    <dgm:cxn modelId="{1228D6EE-A112-4443-AACB-FF1F0AA44828}" type="presOf" srcId="{FDA02798-E0C6-FB45-ACB0-D1D2973921D4}" destId="{BC2FB773-03E6-5E43-BD23-490474A56230}" srcOrd="0" destOrd="0" presId="urn:microsoft.com/office/officeart/2005/8/layout/chevron2"/>
    <dgm:cxn modelId="{8913C78C-9595-734A-8834-8C80FFB6F268}" type="presParOf" srcId="{70151DCA-288F-2D4D-9929-4B6476975D0B}" destId="{75BB5B56-A284-9F4B-A774-6CF99B461FF8}" srcOrd="0" destOrd="0" presId="urn:microsoft.com/office/officeart/2005/8/layout/chevron2"/>
    <dgm:cxn modelId="{30161734-0BFF-2E4F-93C0-FF284EC4448E}" type="presParOf" srcId="{75BB5B56-A284-9F4B-A774-6CF99B461FF8}" destId="{3092A98A-79A7-E442-9F47-B5B8F557C6C4}" srcOrd="0" destOrd="0" presId="urn:microsoft.com/office/officeart/2005/8/layout/chevron2"/>
    <dgm:cxn modelId="{506030CD-28CD-4A43-9D49-83D94D372532}" type="presParOf" srcId="{75BB5B56-A284-9F4B-A774-6CF99B461FF8}" destId="{1ED83BD2-B8F8-4840-B846-AEB2CA3A88AE}" srcOrd="1" destOrd="0" presId="urn:microsoft.com/office/officeart/2005/8/layout/chevron2"/>
    <dgm:cxn modelId="{63C58C75-CB13-0E4D-804C-719C32CB961C}" type="presParOf" srcId="{70151DCA-288F-2D4D-9929-4B6476975D0B}" destId="{E2236EF3-C99F-0E43-BECE-57C9B7B52CC6}" srcOrd="1" destOrd="0" presId="urn:microsoft.com/office/officeart/2005/8/layout/chevron2"/>
    <dgm:cxn modelId="{2C08B5C9-7DD5-6B42-B6D5-CDA8C0178E50}" type="presParOf" srcId="{70151DCA-288F-2D4D-9929-4B6476975D0B}" destId="{42472E48-145C-0348-92D1-E686F25272C5}" srcOrd="2" destOrd="0" presId="urn:microsoft.com/office/officeart/2005/8/layout/chevron2"/>
    <dgm:cxn modelId="{E1E23153-4767-E647-BD96-4DE6B53D23A1}" type="presParOf" srcId="{42472E48-145C-0348-92D1-E686F25272C5}" destId="{36FAEB7B-2637-F645-9B91-790A313FF36C}" srcOrd="0" destOrd="0" presId="urn:microsoft.com/office/officeart/2005/8/layout/chevron2"/>
    <dgm:cxn modelId="{7D9F15B3-5808-BD4E-B39E-C55D9D019AC0}" type="presParOf" srcId="{42472E48-145C-0348-92D1-E686F25272C5}" destId="{BC2FB773-03E6-5E43-BD23-490474A56230}" srcOrd="1" destOrd="0" presId="urn:microsoft.com/office/officeart/2005/8/layout/chevron2"/>
    <dgm:cxn modelId="{A7AA87C8-41E9-7B46-8624-5B053BCEC53D}" type="presParOf" srcId="{70151DCA-288F-2D4D-9929-4B6476975D0B}" destId="{FAA1A472-2880-8C47-8673-27F8ABBAF42E}" srcOrd="3" destOrd="0" presId="urn:microsoft.com/office/officeart/2005/8/layout/chevron2"/>
    <dgm:cxn modelId="{3DDB2272-9992-3A4A-AA35-7C13EEF0C2D1}" type="presParOf" srcId="{70151DCA-288F-2D4D-9929-4B6476975D0B}" destId="{B38C03C8-90AB-414F-BC8D-51A077A118E2}" srcOrd="4" destOrd="0" presId="urn:microsoft.com/office/officeart/2005/8/layout/chevron2"/>
    <dgm:cxn modelId="{F6AA7487-2673-F94C-B6F4-3B7DBA77DC98}" type="presParOf" srcId="{B38C03C8-90AB-414F-BC8D-51A077A118E2}" destId="{04852C86-CC01-0649-8011-69DA97DD8B9B}" srcOrd="0" destOrd="0" presId="urn:microsoft.com/office/officeart/2005/8/layout/chevron2"/>
    <dgm:cxn modelId="{4F457509-EB99-3C40-8C2F-71E753E11A90}" type="presParOf" srcId="{B38C03C8-90AB-414F-BC8D-51A077A118E2}" destId="{7C26DC6A-AAE0-6643-A76F-219FB6B24DAE}" srcOrd="1" destOrd="0" presId="urn:microsoft.com/office/officeart/2005/8/layout/chevron2"/>
    <dgm:cxn modelId="{EDA86B58-5BD9-094A-9877-C1871D1A5FD0}" type="presParOf" srcId="{70151DCA-288F-2D4D-9929-4B6476975D0B}" destId="{DAE61DBA-E4F7-5A48-B6CF-DB6D19EDC95D}" srcOrd="5" destOrd="0" presId="urn:microsoft.com/office/officeart/2005/8/layout/chevron2"/>
    <dgm:cxn modelId="{1B676AC1-EF42-8B4D-8BE9-3A05D03F7B4D}" type="presParOf" srcId="{70151DCA-288F-2D4D-9929-4B6476975D0B}" destId="{DF8E8D34-2848-0E4D-955C-95367BDB1540}" srcOrd="6" destOrd="0" presId="urn:microsoft.com/office/officeart/2005/8/layout/chevron2"/>
    <dgm:cxn modelId="{6EDA88CE-F7C4-CF4A-9483-3977337A2597}" type="presParOf" srcId="{DF8E8D34-2848-0E4D-955C-95367BDB1540}" destId="{B76E7642-B1D7-1D40-8054-E7D4ACB28B3F}" srcOrd="0" destOrd="0" presId="urn:microsoft.com/office/officeart/2005/8/layout/chevron2"/>
    <dgm:cxn modelId="{92780D1A-3704-3C4B-8AB7-F4B74112B1A3}" type="presParOf" srcId="{DF8E8D34-2848-0E4D-955C-95367BDB1540}" destId="{79788696-2CDC-7849-80E7-1E19DBB2DE41}" srcOrd="1" destOrd="0" presId="urn:microsoft.com/office/officeart/2005/8/layout/chevron2"/>
    <dgm:cxn modelId="{799F2F00-8EFC-2647-B342-B503203B639C}" type="presParOf" srcId="{70151DCA-288F-2D4D-9929-4B6476975D0B}" destId="{7D7ACEE3-CEC9-164B-8307-09FF3B801444}" srcOrd="7" destOrd="0" presId="urn:microsoft.com/office/officeart/2005/8/layout/chevron2"/>
    <dgm:cxn modelId="{27D32D60-8AA3-F147-ADC7-C3F76F4B448D}" type="presParOf" srcId="{70151DCA-288F-2D4D-9929-4B6476975D0B}" destId="{0B1B44CF-1678-F447-86B1-ACA2279BAC64}" srcOrd="8" destOrd="0" presId="urn:microsoft.com/office/officeart/2005/8/layout/chevron2"/>
    <dgm:cxn modelId="{5E15BD21-13ED-5C41-B732-562A5CFDB42A}" type="presParOf" srcId="{0B1B44CF-1678-F447-86B1-ACA2279BAC64}" destId="{EB712453-10D5-8043-A73F-40B2392E18EA}" srcOrd="0" destOrd="0" presId="urn:microsoft.com/office/officeart/2005/8/layout/chevron2"/>
    <dgm:cxn modelId="{CF5FF1B9-D9CA-8F4F-9BAD-E92F1D471052}" type="presParOf" srcId="{0B1B44CF-1678-F447-86B1-ACA2279BAC64}" destId="{D9BC18D2-A868-1444-A592-F16994B146BB}" srcOrd="1" destOrd="0" presId="urn:microsoft.com/office/officeart/2005/8/layout/chevron2"/>
    <dgm:cxn modelId="{09E0B402-804F-E24A-9C3E-6E8B6CA9E56B}" type="presParOf" srcId="{70151DCA-288F-2D4D-9929-4B6476975D0B}" destId="{2C5153C0-B9CE-654E-AF7F-681E8AE33286}" srcOrd="9" destOrd="0" presId="urn:microsoft.com/office/officeart/2005/8/layout/chevron2"/>
    <dgm:cxn modelId="{315BE640-BEBD-3D41-AF73-F9A7ED694387}" type="presParOf" srcId="{70151DCA-288F-2D4D-9929-4B6476975D0B}" destId="{5E6C1927-CC47-B144-8434-74B8F3787583}" srcOrd="10" destOrd="0" presId="urn:microsoft.com/office/officeart/2005/8/layout/chevron2"/>
    <dgm:cxn modelId="{A4A60364-7858-5C47-942E-2C0EB1440CCB}" type="presParOf" srcId="{5E6C1927-CC47-B144-8434-74B8F3787583}" destId="{F119DDE1-1888-F54B-A4FF-06C97FDAE4EF}" srcOrd="0" destOrd="0" presId="urn:microsoft.com/office/officeart/2005/8/layout/chevron2"/>
    <dgm:cxn modelId="{FEC41938-DB29-094B-B004-EDC9BA525AA5}" type="presParOf" srcId="{5E6C1927-CC47-B144-8434-74B8F3787583}" destId="{8672A7E0-D3FD-A940-882C-66902D4D2C7E}"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8278360-81CC-254E-84F9-47BA81D54BA9}" type="doc">
      <dgm:prSet loTypeId="urn:microsoft.com/office/officeart/2005/8/layout/chevron2" loCatId="" qsTypeId="urn:microsoft.com/office/officeart/2005/8/quickstyle/simple1" qsCatId="simple" csTypeId="urn:microsoft.com/office/officeart/2005/8/colors/accent3_3" csCatId="accent3" phldr="1"/>
      <dgm:spPr/>
      <dgm:t>
        <a:bodyPr/>
        <a:lstStyle/>
        <a:p>
          <a:endParaRPr lang="en-GB"/>
        </a:p>
      </dgm:t>
    </dgm:pt>
    <dgm:pt modelId="{9F0AF8E8-F079-6C40-B58B-64DFF26446F2}">
      <dgm:prSet phldrT="[Text]" custT="1"/>
      <dgm:spPr/>
      <dgm:t>
        <a:bodyPr/>
        <a:lstStyle/>
        <a:p>
          <a:r>
            <a:rPr lang="en-SG" sz="900" b="1" i="0" dirty="0">
              <a:effectLst/>
              <a:latin typeface="Source Serif Pro Black" panose="02040603050405020204" pitchFamily="18" charset="0"/>
              <a:ea typeface="Source Serif Pro Black" panose="02040603050405020204" pitchFamily="18" charset="0"/>
            </a:rPr>
            <a:t>Fitness</a:t>
          </a:r>
          <a:br>
            <a:rPr lang="en-SG" sz="900" b="1" i="0" dirty="0">
              <a:latin typeface="Source Serif Pro Black" panose="02040603050405020204" pitchFamily="18" charset="0"/>
              <a:ea typeface="Source Serif Pro Black" panose="02040603050405020204" pitchFamily="18" charset="0"/>
            </a:rPr>
          </a:br>
          <a:r>
            <a:rPr lang="en-SG" sz="900" b="1" i="0" dirty="0">
              <a:effectLst/>
              <a:latin typeface="Source Serif Pro Black" panose="02040603050405020204" pitchFamily="18" charset="0"/>
              <a:ea typeface="Source Serif Pro Black" panose="02040603050405020204" pitchFamily="18" charset="0"/>
            </a:rPr>
            <a:t>trackers</a:t>
          </a:r>
          <a:endParaRPr lang="en-GB" sz="900" b="1" i="0" dirty="0">
            <a:latin typeface="Source Serif Pro Black" panose="02040603050405020204" pitchFamily="18" charset="0"/>
            <a:ea typeface="Source Serif Pro Black" panose="02040603050405020204" pitchFamily="18" charset="0"/>
          </a:endParaRPr>
        </a:p>
      </dgm:t>
    </dgm:pt>
    <dgm:pt modelId="{A6FB9FDD-C954-1A4F-8CCC-2E422F5CBBA8}" type="parTrans" cxnId="{16C39F5B-215C-8D44-9250-B1FC44344108}">
      <dgm:prSet/>
      <dgm:spPr/>
      <dgm:t>
        <a:bodyPr/>
        <a:lstStyle/>
        <a:p>
          <a:endParaRPr lang="en-GB"/>
        </a:p>
      </dgm:t>
    </dgm:pt>
    <dgm:pt modelId="{092A72C3-5E61-E14B-9CE0-4B111A0D218A}" type="sibTrans" cxnId="{16C39F5B-215C-8D44-9250-B1FC44344108}">
      <dgm:prSet/>
      <dgm:spPr/>
      <dgm:t>
        <a:bodyPr/>
        <a:lstStyle/>
        <a:p>
          <a:endParaRPr lang="en-GB"/>
        </a:p>
      </dgm:t>
    </dgm:pt>
    <dgm:pt modelId="{F965A185-59E2-C845-8F4B-5E413BDBFDD9}">
      <dgm:prSet custT="1"/>
      <dgm:spPr/>
      <dgm:t>
        <a:bodyPr/>
        <a:lstStyle/>
        <a:p>
          <a:r>
            <a:rPr lang="en-SG" sz="1100" b="0" i="0" dirty="0">
              <a:effectLst/>
              <a:latin typeface="Source Serif Pro" panose="02040603050405020204" pitchFamily="18" charset="0"/>
              <a:ea typeface="Source Serif Pro" panose="02040603050405020204" pitchFamily="18" charset="0"/>
            </a:rPr>
            <a:t>Devices like Fitbit track physical activity and help you monitor an array of data from heart rate to calories burned as well as sleep patterns.</a:t>
          </a:r>
          <a:endParaRPr lang="en-GB" sz="1100" dirty="0">
            <a:latin typeface="Source Serif Pro" panose="02040603050405020204" pitchFamily="18" charset="0"/>
            <a:ea typeface="Source Serif Pro" panose="02040603050405020204" pitchFamily="18" charset="0"/>
          </a:endParaRPr>
        </a:p>
      </dgm:t>
    </dgm:pt>
    <dgm:pt modelId="{91048CDD-4149-034A-A518-BC21DC593BEB}" type="parTrans" cxnId="{81878EBC-134F-764B-A1E4-BFEC967789B8}">
      <dgm:prSet/>
      <dgm:spPr/>
      <dgm:t>
        <a:bodyPr/>
        <a:lstStyle/>
        <a:p>
          <a:endParaRPr lang="en-GB"/>
        </a:p>
      </dgm:t>
    </dgm:pt>
    <dgm:pt modelId="{EE47E951-86AF-5F4C-9511-BC6C88896428}" type="sibTrans" cxnId="{81878EBC-134F-764B-A1E4-BFEC967789B8}">
      <dgm:prSet/>
      <dgm:spPr/>
      <dgm:t>
        <a:bodyPr/>
        <a:lstStyle/>
        <a:p>
          <a:endParaRPr lang="en-GB"/>
        </a:p>
      </dgm:t>
    </dgm:pt>
    <dgm:pt modelId="{C209D53B-9D04-AC48-A388-BDA1EFCD6F14}">
      <dgm:prSet custT="1"/>
      <dgm:spPr/>
      <dgm:t>
        <a:bodyPr/>
        <a:lstStyle/>
        <a:p>
          <a:r>
            <a:rPr lang="en-SG" sz="900" b="1" i="0" kern="1200" dirty="0">
              <a:solidFill>
                <a:prstClr val="white"/>
              </a:solidFill>
              <a:effectLst/>
              <a:latin typeface="Source Serif Pro Black" panose="02040603050405020204" pitchFamily="18" charset="0"/>
              <a:ea typeface="Source Serif Pro Black" panose="02040603050405020204" pitchFamily="18" charset="0"/>
              <a:cs typeface="+mn-cs"/>
            </a:rPr>
            <a:t>Smartwatch</a:t>
          </a:r>
          <a:endParaRPr lang="en-GB" sz="900" b="1" i="0" kern="1200" dirty="0">
            <a:solidFill>
              <a:prstClr val="white"/>
            </a:solidFill>
            <a:effectLst/>
            <a:latin typeface="Source Serif Pro Black" panose="02040603050405020204" pitchFamily="18" charset="0"/>
            <a:ea typeface="Source Serif Pro Black" panose="02040603050405020204" pitchFamily="18" charset="0"/>
            <a:cs typeface="+mn-cs"/>
          </a:endParaRPr>
        </a:p>
      </dgm:t>
    </dgm:pt>
    <dgm:pt modelId="{32ABA1F9-A0D6-2A4C-A2EB-E98D718739EE}" type="parTrans" cxnId="{6830181D-A3F8-7E4B-A54C-B584450D9A98}">
      <dgm:prSet/>
      <dgm:spPr/>
      <dgm:t>
        <a:bodyPr/>
        <a:lstStyle/>
        <a:p>
          <a:endParaRPr lang="en-GB"/>
        </a:p>
      </dgm:t>
    </dgm:pt>
    <dgm:pt modelId="{6D49ACA7-CA54-3B49-BB48-8F92603A94CB}" type="sibTrans" cxnId="{6830181D-A3F8-7E4B-A54C-B584450D9A98}">
      <dgm:prSet/>
      <dgm:spPr/>
      <dgm:t>
        <a:bodyPr/>
        <a:lstStyle/>
        <a:p>
          <a:endParaRPr lang="en-GB"/>
        </a:p>
      </dgm:t>
    </dgm:pt>
    <dgm:pt modelId="{FBB97DDC-09F3-FA4E-B0CF-B33160338CBA}">
      <dgm:prSet custT="1"/>
      <dgm:spPr/>
      <dgm:t>
        <a:bodyPr/>
        <a:lstStyle/>
        <a:p>
          <a:endParaRPr lang="en-SG" sz="1000" b="1" i="0" kern="1200" dirty="0">
            <a:solidFill>
              <a:prstClr val="white"/>
            </a:solidFill>
            <a:effectLst/>
            <a:latin typeface="Source Serif Pro Black" panose="02040603050405020204" pitchFamily="18" charset="0"/>
            <a:ea typeface="Source Serif Pro Black" panose="02040603050405020204" pitchFamily="18" charset="0"/>
            <a:cs typeface="+mn-cs"/>
          </a:endParaRPr>
        </a:p>
        <a:p>
          <a:r>
            <a:rPr lang="en-SG" sz="900" b="1" i="0" kern="1200" dirty="0">
              <a:solidFill>
                <a:prstClr val="white"/>
              </a:solidFill>
              <a:effectLst/>
              <a:latin typeface="Source Serif Pro Black" panose="02040603050405020204" pitchFamily="18" charset="0"/>
              <a:ea typeface="Source Serif Pro Black" panose="02040603050405020204" pitchFamily="18" charset="0"/>
              <a:cs typeface="+mn-cs"/>
            </a:rPr>
            <a:t>VR/AR headsets</a:t>
          </a:r>
          <a:endParaRPr lang="en-GB" sz="900" b="1" i="0" kern="1200" dirty="0">
            <a:solidFill>
              <a:prstClr val="white"/>
            </a:solidFill>
            <a:effectLst/>
            <a:latin typeface="Source Serif Pro Black" panose="02040603050405020204" pitchFamily="18" charset="0"/>
            <a:ea typeface="Source Serif Pro Black" panose="02040603050405020204" pitchFamily="18" charset="0"/>
            <a:cs typeface="+mn-cs"/>
          </a:endParaRPr>
        </a:p>
      </dgm:t>
    </dgm:pt>
    <dgm:pt modelId="{D046A04A-7607-B940-997D-C73B2AF53D70}" type="parTrans" cxnId="{53308F85-A291-3742-BC58-B1CFAF32F949}">
      <dgm:prSet/>
      <dgm:spPr/>
      <dgm:t>
        <a:bodyPr/>
        <a:lstStyle/>
        <a:p>
          <a:endParaRPr lang="en-GB"/>
        </a:p>
      </dgm:t>
    </dgm:pt>
    <dgm:pt modelId="{2596B01F-136D-B145-8221-57540573D909}" type="sibTrans" cxnId="{53308F85-A291-3742-BC58-B1CFAF32F949}">
      <dgm:prSet/>
      <dgm:spPr/>
      <dgm:t>
        <a:bodyPr/>
        <a:lstStyle/>
        <a:p>
          <a:endParaRPr lang="en-GB"/>
        </a:p>
      </dgm:t>
    </dgm:pt>
    <dgm:pt modelId="{DAE7306B-B684-E244-9F75-0D9C37C434E5}">
      <dgm:prSet custT="1"/>
      <dgm:spPr/>
      <dgm:t>
        <a:bodyPr/>
        <a:lstStyle/>
        <a:p>
          <a:r>
            <a:rPr lang="en-SG" sz="1100" b="0" i="0" kern="1200" dirty="0">
              <a:solidFill>
                <a:prstClr val="black">
                  <a:hueOff val="0"/>
                  <a:satOff val="0"/>
                  <a:lumOff val="0"/>
                  <a:alphaOff val="0"/>
                </a:prstClr>
              </a:solidFill>
              <a:effectLst/>
              <a:latin typeface="Source Serif Pro" panose="02040603050405020204" pitchFamily="18" charset="0"/>
              <a:ea typeface="Source Serif Pro" panose="02040603050405020204" pitchFamily="18" charset="0"/>
              <a:cs typeface="+mn-cs"/>
            </a:rPr>
            <a:t>Devices like the Apple Watch can be used to send and receive texts and calls, track  physical activity, and monitor  health</a:t>
          </a:r>
          <a:endParaRPr lang="en-GB" sz="1100" b="0" i="0" kern="1200" dirty="0">
            <a:solidFill>
              <a:prstClr val="black">
                <a:hueOff val="0"/>
                <a:satOff val="0"/>
                <a:lumOff val="0"/>
                <a:alphaOff val="0"/>
              </a:prstClr>
            </a:solidFill>
            <a:effectLst/>
            <a:latin typeface="Source Serif Pro" panose="02040603050405020204" pitchFamily="18" charset="0"/>
            <a:ea typeface="Source Serif Pro" panose="02040603050405020204" pitchFamily="18" charset="0"/>
            <a:cs typeface="+mn-cs"/>
          </a:endParaRPr>
        </a:p>
      </dgm:t>
    </dgm:pt>
    <dgm:pt modelId="{4267C118-0E3E-DA41-A6D9-738568B4FDA4}" type="parTrans" cxnId="{466DF395-8D78-5E47-BA17-4F16ADD559E4}">
      <dgm:prSet/>
      <dgm:spPr/>
      <dgm:t>
        <a:bodyPr/>
        <a:lstStyle/>
        <a:p>
          <a:endParaRPr lang="en-GB"/>
        </a:p>
      </dgm:t>
    </dgm:pt>
    <dgm:pt modelId="{9B5E5FE0-1960-C649-B346-A8C67A7BF802}" type="sibTrans" cxnId="{466DF395-8D78-5E47-BA17-4F16ADD559E4}">
      <dgm:prSet/>
      <dgm:spPr/>
      <dgm:t>
        <a:bodyPr/>
        <a:lstStyle/>
        <a:p>
          <a:endParaRPr lang="en-GB"/>
        </a:p>
      </dgm:t>
    </dgm:pt>
    <dgm:pt modelId="{DE905D8C-20B8-CD4E-BD7E-2088663BBB54}">
      <dgm:prSet custT="1"/>
      <dgm:spPr/>
      <dgm:t>
        <a:bodyPr/>
        <a:lstStyle/>
        <a:p>
          <a:r>
            <a:rPr lang="en-SG" sz="900" b="1" i="0" kern="1200" dirty="0">
              <a:solidFill>
                <a:prstClr val="white"/>
              </a:solidFill>
              <a:effectLst/>
              <a:latin typeface="Source Serif Pro Black" panose="02040603050405020204" pitchFamily="18" charset="0"/>
              <a:ea typeface="Source Serif Pro Black" panose="02040603050405020204" pitchFamily="18" charset="0"/>
              <a:cs typeface="+mn-cs"/>
            </a:rPr>
            <a:t>Smart glasses</a:t>
          </a:r>
          <a:endParaRPr lang="en-GB" sz="900" b="1" i="0" kern="1200" dirty="0">
            <a:solidFill>
              <a:prstClr val="white"/>
            </a:solidFill>
            <a:effectLst/>
            <a:latin typeface="Source Serif Pro Black" panose="02040603050405020204" pitchFamily="18" charset="0"/>
            <a:ea typeface="Source Serif Pro Black" panose="02040603050405020204" pitchFamily="18" charset="0"/>
            <a:cs typeface="+mn-cs"/>
          </a:endParaRPr>
        </a:p>
      </dgm:t>
    </dgm:pt>
    <dgm:pt modelId="{298CF957-B931-584A-B7D2-71B20754F09D}" type="parTrans" cxnId="{665BFCE5-82E1-0D42-BDA4-DAA77AA7402F}">
      <dgm:prSet/>
      <dgm:spPr/>
      <dgm:t>
        <a:bodyPr/>
        <a:lstStyle/>
        <a:p>
          <a:endParaRPr lang="en-GB"/>
        </a:p>
      </dgm:t>
    </dgm:pt>
    <dgm:pt modelId="{E4128DE7-4E45-5442-B429-4AC86D9CBD30}" type="sibTrans" cxnId="{665BFCE5-82E1-0D42-BDA4-DAA77AA7402F}">
      <dgm:prSet/>
      <dgm:spPr/>
      <dgm:t>
        <a:bodyPr/>
        <a:lstStyle/>
        <a:p>
          <a:endParaRPr lang="en-GB"/>
        </a:p>
      </dgm:t>
    </dgm:pt>
    <dgm:pt modelId="{63B2169C-BD23-BD44-BCC9-75844DC166D6}">
      <dgm:prSet custT="1"/>
      <dgm:spPr/>
      <dgm:t>
        <a:bodyPr anchor="t"/>
        <a:lstStyle/>
        <a:p>
          <a:r>
            <a:rPr lang="en-SG" sz="1100" b="0" i="0" kern="1200" dirty="0">
              <a:solidFill>
                <a:prstClr val="black">
                  <a:hueOff val="0"/>
                  <a:satOff val="0"/>
                  <a:lumOff val="0"/>
                  <a:alphaOff val="0"/>
                </a:prstClr>
              </a:solidFill>
              <a:effectLst/>
              <a:latin typeface="Source Serif Pro" panose="02040603050405020204" pitchFamily="18" charset="0"/>
              <a:ea typeface="Source Serif Pro" panose="02040603050405020204" pitchFamily="18" charset="0"/>
              <a:cs typeface="+mn-cs"/>
            </a:rPr>
            <a:t>Devices like the Microsoft HoloLens allow users to experience VR and AR environments. </a:t>
          </a:r>
          <a:endParaRPr lang="en-GB" sz="1100" kern="1200" dirty="0">
            <a:latin typeface="Source Serif Pro" panose="02040603050405020204" pitchFamily="18" charset="0"/>
            <a:ea typeface="Source Serif Pro" panose="02040603050405020204" pitchFamily="18" charset="0"/>
          </a:endParaRPr>
        </a:p>
      </dgm:t>
    </dgm:pt>
    <dgm:pt modelId="{59E4F453-9BCF-E641-892E-BFC9AFD7917E}" type="parTrans" cxnId="{689755D7-1601-E74B-8AB1-5B0A7570AF6B}">
      <dgm:prSet/>
      <dgm:spPr/>
      <dgm:t>
        <a:bodyPr/>
        <a:lstStyle/>
        <a:p>
          <a:endParaRPr lang="en-GB"/>
        </a:p>
      </dgm:t>
    </dgm:pt>
    <dgm:pt modelId="{230E7A34-9E54-2D4E-A8B0-4E0447A2D0DF}" type="sibTrans" cxnId="{689755D7-1601-E74B-8AB1-5B0A7570AF6B}">
      <dgm:prSet/>
      <dgm:spPr/>
      <dgm:t>
        <a:bodyPr/>
        <a:lstStyle/>
        <a:p>
          <a:endParaRPr lang="en-GB"/>
        </a:p>
      </dgm:t>
    </dgm:pt>
    <dgm:pt modelId="{8D4249A3-488F-2542-A1E7-83AF7AE4C502}">
      <dgm:prSet custT="1"/>
      <dgm:spPr/>
      <dgm:t>
        <a:bodyPr anchor="t"/>
        <a:lstStyle/>
        <a:p>
          <a:r>
            <a:rPr lang="en-SG" sz="1100" b="0" i="0" kern="1200" dirty="0">
              <a:solidFill>
                <a:prstClr val="black">
                  <a:hueOff val="0"/>
                  <a:satOff val="0"/>
                  <a:lumOff val="0"/>
                  <a:alphaOff val="0"/>
                </a:prstClr>
              </a:solidFill>
              <a:effectLst/>
              <a:latin typeface="Source Serif Pro" panose="02040603050405020204" pitchFamily="18" charset="0"/>
              <a:ea typeface="Source Serif Pro" panose="02040603050405020204" pitchFamily="18" charset="0"/>
              <a:cs typeface="+mn-cs"/>
            </a:rPr>
            <a:t>L’Oréal is using this to improve customer experience.</a:t>
          </a:r>
          <a:br>
            <a:rPr lang="en-SG" sz="1100" kern="1200" dirty="0">
              <a:latin typeface="Source Serif Pro" panose="02040603050405020204" pitchFamily="18" charset="0"/>
              <a:ea typeface="Source Serif Pro" panose="02040603050405020204" pitchFamily="18" charset="0"/>
            </a:rPr>
          </a:br>
          <a:endParaRPr lang="en-GB" sz="1100" kern="1200" dirty="0">
            <a:latin typeface="Source Serif Pro" panose="02040603050405020204" pitchFamily="18" charset="0"/>
            <a:ea typeface="Source Serif Pro" panose="02040603050405020204" pitchFamily="18" charset="0"/>
          </a:endParaRPr>
        </a:p>
      </dgm:t>
    </dgm:pt>
    <dgm:pt modelId="{1D5C846B-E8BC-D143-BAF0-C1E2909F0D80}" type="parTrans" cxnId="{F59639D6-710A-9248-81FE-26250FFAF149}">
      <dgm:prSet/>
      <dgm:spPr/>
      <dgm:t>
        <a:bodyPr/>
        <a:lstStyle/>
        <a:p>
          <a:endParaRPr lang="en-GB"/>
        </a:p>
      </dgm:t>
    </dgm:pt>
    <dgm:pt modelId="{D3132075-2FE3-C848-8DD5-1858DD82084D}" type="sibTrans" cxnId="{F59639D6-710A-9248-81FE-26250FFAF149}">
      <dgm:prSet/>
      <dgm:spPr/>
      <dgm:t>
        <a:bodyPr/>
        <a:lstStyle/>
        <a:p>
          <a:endParaRPr lang="en-GB"/>
        </a:p>
      </dgm:t>
    </dgm:pt>
    <dgm:pt modelId="{DE43E681-166E-9748-87E5-ACAAFF21438D}">
      <dgm:prSet custT="1"/>
      <dgm:spPr/>
      <dgm:t>
        <a:bodyPr/>
        <a:lstStyle/>
        <a:p>
          <a:r>
            <a:rPr lang="en-SG" sz="1100" b="0" i="0" kern="1200" dirty="0">
              <a:solidFill>
                <a:prstClr val="black">
                  <a:hueOff val="0"/>
                  <a:satOff val="0"/>
                  <a:lumOff val="0"/>
                  <a:alphaOff val="0"/>
                </a:prstClr>
              </a:solidFill>
              <a:effectLst/>
              <a:latin typeface="Source Serif Pro" panose="02040603050405020204" pitchFamily="18" charset="0"/>
              <a:ea typeface="Source Serif Pro" panose="02040603050405020204" pitchFamily="18" charset="0"/>
              <a:cs typeface="+mn-cs"/>
            </a:rPr>
            <a:t>Devices like Google Glass provide augmented reality displays and hands-free computing.</a:t>
          </a:r>
          <a:endParaRPr lang="en-GB" sz="1100" b="0" i="0" kern="1200" dirty="0">
            <a:solidFill>
              <a:prstClr val="black">
                <a:hueOff val="0"/>
                <a:satOff val="0"/>
                <a:lumOff val="0"/>
                <a:alphaOff val="0"/>
              </a:prstClr>
            </a:solidFill>
            <a:effectLst/>
            <a:latin typeface="Source Serif Pro" panose="02040603050405020204" pitchFamily="18" charset="0"/>
            <a:ea typeface="Source Serif Pro" panose="02040603050405020204" pitchFamily="18" charset="0"/>
            <a:cs typeface="+mn-cs"/>
          </a:endParaRPr>
        </a:p>
      </dgm:t>
    </dgm:pt>
    <dgm:pt modelId="{E4E196AB-212C-0C4B-9014-1CC79A2E1BCF}" type="parTrans" cxnId="{00AE93FF-15CF-684C-85B9-60B9103E97EC}">
      <dgm:prSet/>
      <dgm:spPr/>
      <dgm:t>
        <a:bodyPr/>
        <a:lstStyle/>
        <a:p>
          <a:endParaRPr lang="en-GB"/>
        </a:p>
      </dgm:t>
    </dgm:pt>
    <dgm:pt modelId="{2D186D84-9BFA-6D4C-8023-803AD5B9886A}" type="sibTrans" cxnId="{00AE93FF-15CF-684C-85B9-60B9103E97EC}">
      <dgm:prSet/>
      <dgm:spPr/>
      <dgm:t>
        <a:bodyPr/>
        <a:lstStyle/>
        <a:p>
          <a:endParaRPr lang="en-GB"/>
        </a:p>
      </dgm:t>
    </dgm:pt>
    <dgm:pt modelId="{70151DCA-288F-2D4D-9929-4B6476975D0B}" type="pres">
      <dgm:prSet presAssocID="{D8278360-81CC-254E-84F9-47BA81D54BA9}" presName="linearFlow" presStyleCnt="0">
        <dgm:presLayoutVars>
          <dgm:dir/>
          <dgm:animLvl val="lvl"/>
          <dgm:resizeHandles val="exact"/>
        </dgm:presLayoutVars>
      </dgm:prSet>
      <dgm:spPr/>
    </dgm:pt>
    <dgm:pt modelId="{75BB5B56-A284-9F4B-A774-6CF99B461FF8}" type="pres">
      <dgm:prSet presAssocID="{9F0AF8E8-F079-6C40-B58B-64DFF26446F2}" presName="composite" presStyleCnt="0"/>
      <dgm:spPr/>
    </dgm:pt>
    <dgm:pt modelId="{3092A98A-79A7-E442-9F47-B5B8F557C6C4}" type="pres">
      <dgm:prSet presAssocID="{9F0AF8E8-F079-6C40-B58B-64DFF26446F2}" presName="parentText" presStyleLbl="alignNode1" presStyleIdx="0" presStyleCnt="4">
        <dgm:presLayoutVars>
          <dgm:chMax val="1"/>
          <dgm:bulletEnabled val="1"/>
        </dgm:presLayoutVars>
      </dgm:prSet>
      <dgm:spPr/>
    </dgm:pt>
    <dgm:pt modelId="{1ED83BD2-B8F8-4840-B846-AEB2CA3A88AE}" type="pres">
      <dgm:prSet presAssocID="{9F0AF8E8-F079-6C40-B58B-64DFF26446F2}" presName="descendantText" presStyleLbl="alignAcc1" presStyleIdx="0" presStyleCnt="4">
        <dgm:presLayoutVars>
          <dgm:bulletEnabled val="1"/>
        </dgm:presLayoutVars>
      </dgm:prSet>
      <dgm:spPr/>
    </dgm:pt>
    <dgm:pt modelId="{E2236EF3-C99F-0E43-BECE-57C9B7B52CC6}" type="pres">
      <dgm:prSet presAssocID="{092A72C3-5E61-E14B-9CE0-4B111A0D218A}" presName="sp" presStyleCnt="0"/>
      <dgm:spPr/>
    </dgm:pt>
    <dgm:pt modelId="{B5FAF19F-73D5-5A48-8914-09FFE81E2BE3}" type="pres">
      <dgm:prSet presAssocID="{C209D53B-9D04-AC48-A388-BDA1EFCD6F14}" presName="composite" presStyleCnt="0"/>
      <dgm:spPr/>
    </dgm:pt>
    <dgm:pt modelId="{B9E5A616-916F-4740-9D95-22EB1B40053D}" type="pres">
      <dgm:prSet presAssocID="{C209D53B-9D04-AC48-A388-BDA1EFCD6F14}" presName="parentText" presStyleLbl="alignNode1" presStyleIdx="1" presStyleCnt="4">
        <dgm:presLayoutVars>
          <dgm:chMax val="1"/>
          <dgm:bulletEnabled val="1"/>
        </dgm:presLayoutVars>
      </dgm:prSet>
      <dgm:spPr/>
    </dgm:pt>
    <dgm:pt modelId="{D629E8F8-7999-AA4C-A413-A21ECDB6A447}" type="pres">
      <dgm:prSet presAssocID="{C209D53B-9D04-AC48-A388-BDA1EFCD6F14}" presName="descendantText" presStyleLbl="alignAcc1" presStyleIdx="1" presStyleCnt="4">
        <dgm:presLayoutVars>
          <dgm:bulletEnabled val="1"/>
        </dgm:presLayoutVars>
      </dgm:prSet>
      <dgm:spPr/>
    </dgm:pt>
    <dgm:pt modelId="{1B88B7BC-3641-184B-BAED-EADBAC8E7953}" type="pres">
      <dgm:prSet presAssocID="{6D49ACA7-CA54-3B49-BB48-8F92603A94CB}" presName="sp" presStyleCnt="0"/>
      <dgm:spPr/>
    </dgm:pt>
    <dgm:pt modelId="{3FA036F5-4405-324D-BAC9-60910B3A70C4}" type="pres">
      <dgm:prSet presAssocID="{FBB97DDC-09F3-FA4E-B0CF-B33160338CBA}" presName="composite" presStyleCnt="0"/>
      <dgm:spPr/>
    </dgm:pt>
    <dgm:pt modelId="{F314AEBC-B003-F641-848A-7268E195854D}" type="pres">
      <dgm:prSet presAssocID="{FBB97DDC-09F3-FA4E-B0CF-B33160338CBA}" presName="parentText" presStyleLbl="alignNode1" presStyleIdx="2" presStyleCnt="4" custLinFactNeighborX="-1792" custLinFactNeighborY="0">
        <dgm:presLayoutVars>
          <dgm:chMax val="1"/>
          <dgm:bulletEnabled val="1"/>
        </dgm:presLayoutVars>
      </dgm:prSet>
      <dgm:spPr/>
    </dgm:pt>
    <dgm:pt modelId="{99598434-2E22-7744-B29C-DF57992A76E6}" type="pres">
      <dgm:prSet presAssocID="{FBB97DDC-09F3-FA4E-B0CF-B33160338CBA}" presName="descendantText" presStyleLbl="alignAcc1" presStyleIdx="2" presStyleCnt="4">
        <dgm:presLayoutVars>
          <dgm:bulletEnabled val="1"/>
        </dgm:presLayoutVars>
      </dgm:prSet>
      <dgm:spPr/>
    </dgm:pt>
    <dgm:pt modelId="{2526D6B8-DBB8-4548-B269-154B38B0D59D}" type="pres">
      <dgm:prSet presAssocID="{2596B01F-136D-B145-8221-57540573D909}" presName="sp" presStyleCnt="0"/>
      <dgm:spPr/>
    </dgm:pt>
    <dgm:pt modelId="{0C775737-FC8A-A549-A4F6-7D5EB998A661}" type="pres">
      <dgm:prSet presAssocID="{DE905D8C-20B8-CD4E-BD7E-2088663BBB54}" presName="composite" presStyleCnt="0"/>
      <dgm:spPr/>
    </dgm:pt>
    <dgm:pt modelId="{EDA4DEF9-4FAF-6F45-8BD1-7EF1BCCF70FA}" type="pres">
      <dgm:prSet presAssocID="{DE905D8C-20B8-CD4E-BD7E-2088663BBB54}" presName="parentText" presStyleLbl="alignNode1" presStyleIdx="3" presStyleCnt="4">
        <dgm:presLayoutVars>
          <dgm:chMax val="1"/>
          <dgm:bulletEnabled val="1"/>
        </dgm:presLayoutVars>
      </dgm:prSet>
      <dgm:spPr/>
    </dgm:pt>
    <dgm:pt modelId="{CB3CEE12-2C67-8844-94C8-5937B3D0CC4D}" type="pres">
      <dgm:prSet presAssocID="{DE905D8C-20B8-CD4E-BD7E-2088663BBB54}" presName="descendantText" presStyleLbl="alignAcc1" presStyleIdx="3" presStyleCnt="4">
        <dgm:presLayoutVars>
          <dgm:bulletEnabled val="1"/>
        </dgm:presLayoutVars>
      </dgm:prSet>
      <dgm:spPr/>
    </dgm:pt>
  </dgm:ptLst>
  <dgm:cxnLst>
    <dgm:cxn modelId="{2F5F631C-B332-004D-BEC7-A97B87A0A824}" type="presOf" srcId="{8D4249A3-488F-2542-A1E7-83AF7AE4C502}" destId="{99598434-2E22-7744-B29C-DF57992A76E6}" srcOrd="0" destOrd="1" presId="urn:microsoft.com/office/officeart/2005/8/layout/chevron2"/>
    <dgm:cxn modelId="{6830181D-A3F8-7E4B-A54C-B584450D9A98}" srcId="{D8278360-81CC-254E-84F9-47BA81D54BA9}" destId="{C209D53B-9D04-AC48-A388-BDA1EFCD6F14}" srcOrd="1" destOrd="0" parTransId="{32ABA1F9-A0D6-2A4C-A2EB-E98D718739EE}" sibTransId="{6D49ACA7-CA54-3B49-BB48-8F92603A94CB}"/>
    <dgm:cxn modelId="{8EBD8634-F4FE-CC4D-966D-171255629944}" type="presOf" srcId="{D8278360-81CC-254E-84F9-47BA81D54BA9}" destId="{70151DCA-288F-2D4D-9929-4B6476975D0B}" srcOrd="0" destOrd="0" presId="urn:microsoft.com/office/officeart/2005/8/layout/chevron2"/>
    <dgm:cxn modelId="{EC6A763C-1A91-E841-A174-B3C2DE400DBD}" type="presOf" srcId="{DE43E681-166E-9748-87E5-ACAAFF21438D}" destId="{CB3CEE12-2C67-8844-94C8-5937B3D0CC4D}" srcOrd="0" destOrd="0" presId="urn:microsoft.com/office/officeart/2005/8/layout/chevron2"/>
    <dgm:cxn modelId="{3574EF40-465A-E04C-BD33-48F843A25E2C}" type="presOf" srcId="{63B2169C-BD23-BD44-BCC9-75844DC166D6}" destId="{99598434-2E22-7744-B29C-DF57992A76E6}" srcOrd="0" destOrd="0" presId="urn:microsoft.com/office/officeart/2005/8/layout/chevron2"/>
    <dgm:cxn modelId="{48E3034D-7DFD-754A-8A69-456A241500B9}" type="presOf" srcId="{DAE7306B-B684-E244-9F75-0D9C37C434E5}" destId="{D629E8F8-7999-AA4C-A413-A21ECDB6A447}" srcOrd="0" destOrd="0" presId="urn:microsoft.com/office/officeart/2005/8/layout/chevron2"/>
    <dgm:cxn modelId="{16C39F5B-215C-8D44-9250-B1FC44344108}" srcId="{D8278360-81CC-254E-84F9-47BA81D54BA9}" destId="{9F0AF8E8-F079-6C40-B58B-64DFF26446F2}" srcOrd="0" destOrd="0" parTransId="{A6FB9FDD-C954-1A4F-8CCC-2E422F5CBBA8}" sibTransId="{092A72C3-5E61-E14B-9CE0-4B111A0D218A}"/>
    <dgm:cxn modelId="{462AE57E-A148-7B4A-98EB-9E2074D6A194}" type="presOf" srcId="{DE905D8C-20B8-CD4E-BD7E-2088663BBB54}" destId="{EDA4DEF9-4FAF-6F45-8BD1-7EF1BCCF70FA}" srcOrd="0" destOrd="0" presId="urn:microsoft.com/office/officeart/2005/8/layout/chevron2"/>
    <dgm:cxn modelId="{53308F85-A291-3742-BC58-B1CFAF32F949}" srcId="{D8278360-81CC-254E-84F9-47BA81D54BA9}" destId="{FBB97DDC-09F3-FA4E-B0CF-B33160338CBA}" srcOrd="2" destOrd="0" parTransId="{D046A04A-7607-B940-997D-C73B2AF53D70}" sibTransId="{2596B01F-136D-B145-8221-57540573D909}"/>
    <dgm:cxn modelId="{466DF395-8D78-5E47-BA17-4F16ADD559E4}" srcId="{C209D53B-9D04-AC48-A388-BDA1EFCD6F14}" destId="{DAE7306B-B684-E244-9F75-0D9C37C434E5}" srcOrd="0" destOrd="0" parTransId="{4267C118-0E3E-DA41-A6D9-738568B4FDA4}" sibTransId="{9B5E5FE0-1960-C649-B346-A8C67A7BF802}"/>
    <dgm:cxn modelId="{F0B1E499-C2ED-5948-A480-D86971C2CB42}" type="presOf" srcId="{F965A185-59E2-C845-8F4B-5E413BDBFDD9}" destId="{1ED83BD2-B8F8-4840-B846-AEB2CA3A88AE}" srcOrd="0" destOrd="0" presId="urn:microsoft.com/office/officeart/2005/8/layout/chevron2"/>
    <dgm:cxn modelId="{81878EBC-134F-764B-A1E4-BFEC967789B8}" srcId="{9F0AF8E8-F079-6C40-B58B-64DFF26446F2}" destId="{F965A185-59E2-C845-8F4B-5E413BDBFDD9}" srcOrd="0" destOrd="0" parTransId="{91048CDD-4149-034A-A518-BC21DC593BEB}" sibTransId="{EE47E951-86AF-5F4C-9511-BC6C88896428}"/>
    <dgm:cxn modelId="{F59639D6-710A-9248-81FE-26250FFAF149}" srcId="{FBB97DDC-09F3-FA4E-B0CF-B33160338CBA}" destId="{8D4249A3-488F-2542-A1E7-83AF7AE4C502}" srcOrd="1" destOrd="0" parTransId="{1D5C846B-E8BC-D143-BAF0-C1E2909F0D80}" sibTransId="{D3132075-2FE3-C848-8DD5-1858DD82084D}"/>
    <dgm:cxn modelId="{689755D7-1601-E74B-8AB1-5B0A7570AF6B}" srcId="{FBB97DDC-09F3-FA4E-B0CF-B33160338CBA}" destId="{63B2169C-BD23-BD44-BCC9-75844DC166D6}" srcOrd="0" destOrd="0" parTransId="{59E4F453-9BCF-E641-892E-BFC9AFD7917E}" sibTransId="{230E7A34-9E54-2D4E-A8B0-4E0447A2D0DF}"/>
    <dgm:cxn modelId="{665BFCE5-82E1-0D42-BDA4-DAA77AA7402F}" srcId="{D8278360-81CC-254E-84F9-47BA81D54BA9}" destId="{DE905D8C-20B8-CD4E-BD7E-2088663BBB54}" srcOrd="3" destOrd="0" parTransId="{298CF957-B931-584A-B7D2-71B20754F09D}" sibTransId="{E4128DE7-4E45-5442-B429-4AC86D9CBD30}"/>
    <dgm:cxn modelId="{323234E6-BBD4-674A-88A3-3CEADCF6BAFF}" type="presOf" srcId="{9F0AF8E8-F079-6C40-B58B-64DFF26446F2}" destId="{3092A98A-79A7-E442-9F47-B5B8F557C6C4}" srcOrd="0" destOrd="0" presId="urn:microsoft.com/office/officeart/2005/8/layout/chevron2"/>
    <dgm:cxn modelId="{9C40C7ED-07FF-5447-8A05-516D66437608}" type="presOf" srcId="{C209D53B-9D04-AC48-A388-BDA1EFCD6F14}" destId="{B9E5A616-916F-4740-9D95-22EB1B40053D}" srcOrd="0" destOrd="0" presId="urn:microsoft.com/office/officeart/2005/8/layout/chevron2"/>
    <dgm:cxn modelId="{B71407F9-196D-7D40-AF1F-C595A1C0BD43}" type="presOf" srcId="{FBB97DDC-09F3-FA4E-B0CF-B33160338CBA}" destId="{F314AEBC-B003-F641-848A-7268E195854D}" srcOrd="0" destOrd="0" presId="urn:microsoft.com/office/officeart/2005/8/layout/chevron2"/>
    <dgm:cxn modelId="{00AE93FF-15CF-684C-85B9-60B9103E97EC}" srcId="{DE905D8C-20B8-CD4E-BD7E-2088663BBB54}" destId="{DE43E681-166E-9748-87E5-ACAAFF21438D}" srcOrd="0" destOrd="0" parTransId="{E4E196AB-212C-0C4B-9014-1CC79A2E1BCF}" sibTransId="{2D186D84-9BFA-6D4C-8023-803AD5B9886A}"/>
    <dgm:cxn modelId="{8913C78C-9595-734A-8834-8C80FFB6F268}" type="presParOf" srcId="{70151DCA-288F-2D4D-9929-4B6476975D0B}" destId="{75BB5B56-A284-9F4B-A774-6CF99B461FF8}" srcOrd="0" destOrd="0" presId="urn:microsoft.com/office/officeart/2005/8/layout/chevron2"/>
    <dgm:cxn modelId="{30161734-0BFF-2E4F-93C0-FF284EC4448E}" type="presParOf" srcId="{75BB5B56-A284-9F4B-A774-6CF99B461FF8}" destId="{3092A98A-79A7-E442-9F47-B5B8F557C6C4}" srcOrd="0" destOrd="0" presId="urn:microsoft.com/office/officeart/2005/8/layout/chevron2"/>
    <dgm:cxn modelId="{506030CD-28CD-4A43-9D49-83D94D372532}" type="presParOf" srcId="{75BB5B56-A284-9F4B-A774-6CF99B461FF8}" destId="{1ED83BD2-B8F8-4840-B846-AEB2CA3A88AE}" srcOrd="1" destOrd="0" presId="urn:microsoft.com/office/officeart/2005/8/layout/chevron2"/>
    <dgm:cxn modelId="{63C58C75-CB13-0E4D-804C-719C32CB961C}" type="presParOf" srcId="{70151DCA-288F-2D4D-9929-4B6476975D0B}" destId="{E2236EF3-C99F-0E43-BECE-57C9B7B52CC6}" srcOrd="1" destOrd="0" presId="urn:microsoft.com/office/officeart/2005/8/layout/chevron2"/>
    <dgm:cxn modelId="{48C596BE-2B5A-7646-8D3C-47028280A828}" type="presParOf" srcId="{70151DCA-288F-2D4D-9929-4B6476975D0B}" destId="{B5FAF19F-73D5-5A48-8914-09FFE81E2BE3}" srcOrd="2" destOrd="0" presId="urn:microsoft.com/office/officeart/2005/8/layout/chevron2"/>
    <dgm:cxn modelId="{ECD84FDA-C397-414E-AB81-54AB7FEC1DC9}" type="presParOf" srcId="{B5FAF19F-73D5-5A48-8914-09FFE81E2BE3}" destId="{B9E5A616-916F-4740-9D95-22EB1B40053D}" srcOrd="0" destOrd="0" presId="urn:microsoft.com/office/officeart/2005/8/layout/chevron2"/>
    <dgm:cxn modelId="{6AFF22AC-11AF-9B4C-AC9B-385508520EB1}" type="presParOf" srcId="{B5FAF19F-73D5-5A48-8914-09FFE81E2BE3}" destId="{D629E8F8-7999-AA4C-A413-A21ECDB6A447}" srcOrd="1" destOrd="0" presId="urn:microsoft.com/office/officeart/2005/8/layout/chevron2"/>
    <dgm:cxn modelId="{7ADB5B96-B26D-5F47-AD74-D372DF7A16BE}" type="presParOf" srcId="{70151DCA-288F-2D4D-9929-4B6476975D0B}" destId="{1B88B7BC-3641-184B-BAED-EADBAC8E7953}" srcOrd="3" destOrd="0" presId="urn:microsoft.com/office/officeart/2005/8/layout/chevron2"/>
    <dgm:cxn modelId="{52FB2D8F-7728-1643-A1A0-C987F59CE88C}" type="presParOf" srcId="{70151DCA-288F-2D4D-9929-4B6476975D0B}" destId="{3FA036F5-4405-324D-BAC9-60910B3A70C4}" srcOrd="4" destOrd="0" presId="urn:microsoft.com/office/officeart/2005/8/layout/chevron2"/>
    <dgm:cxn modelId="{3ABB77D4-9B02-954C-8E11-D4E88275B948}" type="presParOf" srcId="{3FA036F5-4405-324D-BAC9-60910B3A70C4}" destId="{F314AEBC-B003-F641-848A-7268E195854D}" srcOrd="0" destOrd="0" presId="urn:microsoft.com/office/officeart/2005/8/layout/chevron2"/>
    <dgm:cxn modelId="{20C279C9-9D83-024D-B83A-54C331140185}" type="presParOf" srcId="{3FA036F5-4405-324D-BAC9-60910B3A70C4}" destId="{99598434-2E22-7744-B29C-DF57992A76E6}" srcOrd="1" destOrd="0" presId="urn:microsoft.com/office/officeart/2005/8/layout/chevron2"/>
    <dgm:cxn modelId="{29A1BEC3-90C0-CB43-BF02-9C2B9713C431}" type="presParOf" srcId="{70151DCA-288F-2D4D-9929-4B6476975D0B}" destId="{2526D6B8-DBB8-4548-B269-154B38B0D59D}" srcOrd="5" destOrd="0" presId="urn:microsoft.com/office/officeart/2005/8/layout/chevron2"/>
    <dgm:cxn modelId="{72BA284F-EC84-C649-9F45-15D16710B322}" type="presParOf" srcId="{70151DCA-288F-2D4D-9929-4B6476975D0B}" destId="{0C775737-FC8A-A549-A4F6-7D5EB998A661}" srcOrd="6" destOrd="0" presId="urn:microsoft.com/office/officeart/2005/8/layout/chevron2"/>
    <dgm:cxn modelId="{6F8364FE-4B5D-DD4A-87B2-04A7FAFD999C}" type="presParOf" srcId="{0C775737-FC8A-A549-A4F6-7D5EB998A661}" destId="{EDA4DEF9-4FAF-6F45-8BD1-7EF1BCCF70FA}" srcOrd="0" destOrd="0" presId="urn:microsoft.com/office/officeart/2005/8/layout/chevron2"/>
    <dgm:cxn modelId="{CD3B1F6E-1F4E-644E-B24F-13BD03D31AC2}" type="presParOf" srcId="{0C775737-FC8A-A549-A4F6-7D5EB998A661}" destId="{CB3CEE12-2C67-8844-94C8-5937B3D0CC4D}"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8278360-81CC-254E-84F9-47BA81D54BA9}" type="doc">
      <dgm:prSet loTypeId="urn:microsoft.com/office/officeart/2005/8/layout/chevron2" loCatId="" qsTypeId="urn:microsoft.com/office/officeart/2005/8/quickstyle/simple1" qsCatId="simple" csTypeId="urn:microsoft.com/office/officeart/2005/8/colors/accent3_3" csCatId="accent3" phldr="1"/>
      <dgm:spPr/>
      <dgm:t>
        <a:bodyPr/>
        <a:lstStyle/>
        <a:p>
          <a:endParaRPr lang="en-GB"/>
        </a:p>
      </dgm:t>
    </dgm:pt>
    <dgm:pt modelId="{F965A185-59E2-C845-8F4B-5E413BDBFDD9}">
      <dgm:prSet custT="1"/>
      <dgm:spPr/>
      <dgm:t>
        <a:bodyPr/>
        <a:lstStyle/>
        <a:p>
          <a:r>
            <a:rPr lang="en-SG" sz="1100" b="0" i="0" dirty="0">
              <a:latin typeface="Source Serif Pro" panose="02040603050405020204" pitchFamily="18" charset="0"/>
              <a:ea typeface="Source Serif Pro" panose="02040603050405020204" pitchFamily="18" charset="0"/>
            </a:rPr>
            <a:t>Fitness trackers and smartwatches to track vital signs, physical activity, and sleep patterns, providing data for healthcare professionals.</a:t>
          </a:r>
          <a:endParaRPr lang="en-GB" sz="1100" dirty="0">
            <a:latin typeface="Source Serif Pro" panose="02040603050405020204" pitchFamily="18" charset="0"/>
            <a:ea typeface="Source Serif Pro" panose="02040603050405020204" pitchFamily="18" charset="0"/>
          </a:endParaRPr>
        </a:p>
      </dgm:t>
    </dgm:pt>
    <dgm:pt modelId="{91048CDD-4149-034A-A518-BC21DC593BEB}" type="parTrans" cxnId="{81878EBC-134F-764B-A1E4-BFEC967789B8}">
      <dgm:prSet/>
      <dgm:spPr/>
      <dgm:t>
        <a:bodyPr/>
        <a:lstStyle/>
        <a:p>
          <a:endParaRPr lang="en-GB"/>
        </a:p>
      </dgm:t>
    </dgm:pt>
    <dgm:pt modelId="{EE47E951-86AF-5F4C-9511-BC6C88896428}" type="sibTrans" cxnId="{81878EBC-134F-764B-A1E4-BFEC967789B8}">
      <dgm:prSet/>
      <dgm:spPr/>
      <dgm:t>
        <a:bodyPr/>
        <a:lstStyle/>
        <a:p>
          <a:endParaRPr lang="en-GB"/>
        </a:p>
      </dgm:t>
    </dgm:pt>
    <dgm:pt modelId="{C209D53B-9D04-AC48-A388-BDA1EFCD6F14}">
      <dgm:prSet custT="1"/>
      <dgm:spPr/>
      <dgm:t>
        <a:bodyPr/>
        <a:lstStyle/>
        <a:p>
          <a:endParaRPr lang="en-SG" sz="900" b="1" i="0" kern="1200" dirty="0">
            <a:latin typeface="Source Serif Pro Black" panose="02040603050405020204" pitchFamily="18" charset="0"/>
            <a:ea typeface="Source Serif Pro Black" panose="02040603050405020204" pitchFamily="18" charset="0"/>
          </a:endParaRPr>
        </a:p>
        <a:p>
          <a:r>
            <a:rPr lang="en-SG" sz="900" b="1" i="0" kern="1200" dirty="0">
              <a:latin typeface="Source Serif Pro Black" panose="02040603050405020204" pitchFamily="18" charset="0"/>
              <a:ea typeface="Source Serif Pro Black" panose="02040603050405020204" pitchFamily="18" charset="0"/>
            </a:rPr>
            <a:t>Remote patient monitoring devices</a:t>
          </a:r>
          <a:endParaRPr lang="en-GB" sz="900" b="1" i="0" kern="1200" dirty="0">
            <a:solidFill>
              <a:prstClr val="white"/>
            </a:solidFill>
            <a:effectLst/>
            <a:latin typeface="Source Serif Pro Black" panose="02040603050405020204" pitchFamily="18" charset="0"/>
            <a:ea typeface="Source Serif Pro Black" panose="02040603050405020204" pitchFamily="18" charset="0"/>
            <a:cs typeface="+mn-cs"/>
          </a:endParaRPr>
        </a:p>
      </dgm:t>
    </dgm:pt>
    <dgm:pt modelId="{32ABA1F9-A0D6-2A4C-A2EB-E98D718739EE}" type="parTrans" cxnId="{6830181D-A3F8-7E4B-A54C-B584450D9A98}">
      <dgm:prSet/>
      <dgm:spPr/>
      <dgm:t>
        <a:bodyPr/>
        <a:lstStyle/>
        <a:p>
          <a:endParaRPr lang="en-GB"/>
        </a:p>
      </dgm:t>
    </dgm:pt>
    <dgm:pt modelId="{6D49ACA7-CA54-3B49-BB48-8F92603A94CB}" type="sibTrans" cxnId="{6830181D-A3F8-7E4B-A54C-B584450D9A98}">
      <dgm:prSet/>
      <dgm:spPr/>
      <dgm:t>
        <a:bodyPr/>
        <a:lstStyle/>
        <a:p>
          <a:endParaRPr lang="en-GB"/>
        </a:p>
      </dgm:t>
    </dgm:pt>
    <dgm:pt modelId="{FBB97DDC-09F3-FA4E-B0CF-B33160338CBA}">
      <dgm:prSet custT="1"/>
      <dgm:spPr/>
      <dgm:t>
        <a:bodyPr/>
        <a:lstStyle/>
        <a:p>
          <a:endParaRPr lang="en-SG" sz="1000" b="1" i="0" kern="1200" dirty="0">
            <a:solidFill>
              <a:prstClr val="white"/>
            </a:solidFill>
            <a:effectLst/>
            <a:latin typeface="Source Serif Pro Black" panose="02040603050405020204" pitchFamily="18" charset="0"/>
            <a:ea typeface="Source Serif Pro Black" panose="02040603050405020204" pitchFamily="18" charset="0"/>
            <a:cs typeface="+mn-cs"/>
          </a:endParaRPr>
        </a:p>
        <a:p>
          <a:r>
            <a:rPr lang="en-SG" sz="900" b="1" i="0" kern="1200" dirty="0">
              <a:latin typeface="Source Serif Pro" panose="02040603050405020204" pitchFamily="18" charset="0"/>
              <a:ea typeface="Source Serif Pro" panose="02040603050405020204" pitchFamily="18" charset="0"/>
            </a:rPr>
            <a:t>Smart pill dispensers</a:t>
          </a:r>
          <a:endParaRPr lang="en-GB" sz="900" b="1" i="0" kern="1200" dirty="0">
            <a:solidFill>
              <a:prstClr val="white"/>
            </a:solidFill>
            <a:effectLst/>
            <a:latin typeface="Source Serif Pro" panose="02040603050405020204" pitchFamily="18" charset="0"/>
            <a:ea typeface="Source Serif Pro" panose="02040603050405020204" pitchFamily="18" charset="0"/>
            <a:cs typeface="+mn-cs"/>
          </a:endParaRPr>
        </a:p>
      </dgm:t>
    </dgm:pt>
    <dgm:pt modelId="{D046A04A-7607-B940-997D-C73B2AF53D70}" type="parTrans" cxnId="{53308F85-A291-3742-BC58-B1CFAF32F949}">
      <dgm:prSet/>
      <dgm:spPr/>
      <dgm:t>
        <a:bodyPr/>
        <a:lstStyle/>
        <a:p>
          <a:endParaRPr lang="en-GB"/>
        </a:p>
      </dgm:t>
    </dgm:pt>
    <dgm:pt modelId="{2596B01F-136D-B145-8221-57540573D909}" type="sibTrans" cxnId="{53308F85-A291-3742-BC58-B1CFAF32F949}">
      <dgm:prSet/>
      <dgm:spPr/>
      <dgm:t>
        <a:bodyPr/>
        <a:lstStyle/>
        <a:p>
          <a:endParaRPr lang="en-GB"/>
        </a:p>
      </dgm:t>
    </dgm:pt>
    <dgm:pt modelId="{DAE7306B-B684-E244-9F75-0D9C37C434E5}">
      <dgm:prSet custT="1"/>
      <dgm:spPr/>
      <dgm:t>
        <a:bodyPr/>
        <a:lstStyle/>
        <a:p>
          <a:r>
            <a:rPr lang="en-SG" sz="1100" b="0" i="0" kern="1200" dirty="0">
              <a:latin typeface="Source Serif Pro" panose="02040603050405020204" pitchFamily="18" charset="0"/>
              <a:ea typeface="Source Serif Pro" panose="02040603050405020204" pitchFamily="18" charset="0"/>
            </a:rPr>
            <a:t>Allows patients to monitor their health conditions from home and send data to their healthcare providers</a:t>
          </a:r>
          <a:endParaRPr lang="en-GB" sz="1100" b="0" i="0" kern="1200" dirty="0">
            <a:solidFill>
              <a:prstClr val="black">
                <a:hueOff val="0"/>
                <a:satOff val="0"/>
                <a:lumOff val="0"/>
                <a:alphaOff val="0"/>
              </a:prstClr>
            </a:solidFill>
            <a:effectLst/>
            <a:latin typeface="Source Serif Pro" panose="02040603050405020204" pitchFamily="18" charset="0"/>
            <a:ea typeface="Source Serif Pro" panose="02040603050405020204" pitchFamily="18" charset="0"/>
            <a:cs typeface="+mn-cs"/>
          </a:endParaRPr>
        </a:p>
      </dgm:t>
    </dgm:pt>
    <dgm:pt modelId="{4267C118-0E3E-DA41-A6D9-738568B4FDA4}" type="parTrans" cxnId="{466DF395-8D78-5E47-BA17-4F16ADD559E4}">
      <dgm:prSet/>
      <dgm:spPr/>
      <dgm:t>
        <a:bodyPr/>
        <a:lstStyle/>
        <a:p>
          <a:endParaRPr lang="en-GB"/>
        </a:p>
      </dgm:t>
    </dgm:pt>
    <dgm:pt modelId="{9B5E5FE0-1960-C649-B346-A8C67A7BF802}" type="sibTrans" cxnId="{466DF395-8D78-5E47-BA17-4F16ADD559E4}">
      <dgm:prSet/>
      <dgm:spPr/>
      <dgm:t>
        <a:bodyPr/>
        <a:lstStyle/>
        <a:p>
          <a:endParaRPr lang="en-GB"/>
        </a:p>
      </dgm:t>
    </dgm:pt>
    <dgm:pt modelId="{DE905D8C-20B8-CD4E-BD7E-2088663BBB54}">
      <dgm:prSet custT="1"/>
      <dgm:spPr/>
      <dgm:t>
        <a:bodyPr/>
        <a:lstStyle/>
        <a:p>
          <a:r>
            <a:rPr lang="en-SG" sz="900" b="1" i="0" kern="1200" dirty="0">
              <a:latin typeface="Source Serif Pro Black" panose="02040603050405020204" pitchFamily="18" charset="0"/>
              <a:ea typeface="Source Serif Pro Black" panose="02040603050405020204" pitchFamily="18" charset="0"/>
            </a:rPr>
            <a:t>Smart inhalers</a:t>
          </a:r>
          <a:endParaRPr lang="en-GB" sz="900" b="1" i="0" kern="1200" dirty="0">
            <a:solidFill>
              <a:prstClr val="white"/>
            </a:solidFill>
            <a:effectLst/>
            <a:latin typeface="Source Serif Pro Black" panose="02040603050405020204" pitchFamily="18" charset="0"/>
            <a:ea typeface="Source Serif Pro Black" panose="02040603050405020204" pitchFamily="18" charset="0"/>
            <a:cs typeface="+mn-cs"/>
          </a:endParaRPr>
        </a:p>
      </dgm:t>
    </dgm:pt>
    <dgm:pt modelId="{298CF957-B931-584A-B7D2-71B20754F09D}" type="parTrans" cxnId="{665BFCE5-82E1-0D42-BDA4-DAA77AA7402F}">
      <dgm:prSet/>
      <dgm:spPr/>
      <dgm:t>
        <a:bodyPr/>
        <a:lstStyle/>
        <a:p>
          <a:endParaRPr lang="en-GB"/>
        </a:p>
      </dgm:t>
    </dgm:pt>
    <dgm:pt modelId="{E4128DE7-4E45-5442-B429-4AC86D9CBD30}" type="sibTrans" cxnId="{665BFCE5-82E1-0D42-BDA4-DAA77AA7402F}">
      <dgm:prSet/>
      <dgm:spPr/>
      <dgm:t>
        <a:bodyPr/>
        <a:lstStyle/>
        <a:p>
          <a:endParaRPr lang="en-GB"/>
        </a:p>
      </dgm:t>
    </dgm:pt>
    <dgm:pt modelId="{63B2169C-BD23-BD44-BCC9-75844DC166D6}">
      <dgm:prSet custT="1"/>
      <dgm:spPr/>
      <dgm:t>
        <a:bodyPr anchor="t"/>
        <a:lstStyle/>
        <a:p>
          <a:r>
            <a:rPr lang="en-SG" sz="1100" b="0" i="0" kern="1200" dirty="0">
              <a:latin typeface="Source Serif Pro" panose="02040603050405020204" pitchFamily="18" charset="0"/>
              <a:ea typeface="Source Serif Pro" panose="02040603050405020204" pitchFamily="18" charset="0"/>
            </a:rPr>
            <a:t>Reminds patients to take their medications and track whether they have been taken.</a:t>
          </a:r>
          <a:br>
            <a:rPr lang="en-SG" sz="1100" kern="1200" dirty="0">
              <a:latin typeface="Source Serif Pro" panose="02040603050405020204" pitchFamily="18" charset="0"/>
              <a:ea typeface="Source Serif Pro" panose="02040603050405020204" pitchFamily="18" charset="0"/>
            </a:rPr>
          </a:br>
          <a:endParaRPr lang="en-GB" sz="1100" kern="1200" dirty="0">
            <a:latin typeface="Source Serif Pro" panose="02040603050405020204" pitchFamily="18" charset="0"/>
            <a:ea typeface="Source Serif Pro" panose="02040603050405020204" pitchFamily="18" charset="0"/>
          </a:endParaRPr>
        </a:p>
      </dgm:t>
    </dgm:pt>
    <dgm:pt modelId="{59E4F453-9BCF-E641-892E-BFC9AFD7917E}" type="parTrans" cxnId="{689755D7-1601-E74B-8AB1-5B0A7570AF6B}">
      <dgm:prSet/>
      <dgm:spPr/>
      <dgm:t>
        <a:bodyPr/>
        <a:lstStyle/>
        <a:p>
          <a:endParaRPr lang="en-GB"/>
        </a:p>
      </dgm:t>
    </dgm:pt>
    <dgm:pt modelId="{230E7A34-9E54-2D4E-A8B0-4E0447A2D0DF}" type="sibTrans" cxnId="{689755D7-1601-E74B-8AB1-5B0A7570AF6B}">
      <dgm:prSet/>
      <dgm:spPr/>
      <dgm:t>
        <a:bodyPr/>
        <a:lstStyle/>
        <a:p>
          <a:endParaRPr lang="en-GB"/>
        </a:p>
      </dgm:t>
    </dgm:pt>
    <dgm:pt modelId="{DE43E681-166E-9748-87E5-ACAAFF21438D}">
      <dgm:prSet custT="1"/>
      <dgm:spPr/>
      <dgm:t>
        <a:bodyPr/>
        <a:lstStyle/>
        <a:p>
          <a:r>
            <a:rPr lang="en-SG" sz="1100" b="0" i="0" kern="1200" dirty="0">
              <a:latin typeface="Source Serif Pro" panose="02040603050405020204" pitchFamily="18" charset="0"/>
              <a:ea typeface="Source Serif Pro" panose="02040603050405020204" pitchFamily="18" charset="0"/>
            </a:rPr>
            <a:t>Tracks the usage of inhalers and send data to healthcare</a:t>
          </a:r>
          <a:br>
            <a:rPr lang="en-SG" sz="1100" kern="1200" dirty="0">
              <a:latin typeface="Source Serif Pro" panose="02040603050405020204" pitchFamily="18" charset="0"/>
              <a:ea typeface="Source Serif Pro" panose="02040603050405020204" pitchFamily="18" charset="0"/>
            </a:rPr>
          </a:br>
          <a:r>
            <a:rPr lang="en-SG" sz="1100" b="0" i="0" kern="1200" dirty="0">
              <a:latin typeface="Source Serif Pro" panose="02040603050405020204" pitchFamily="18" charset="0"/>
              <a:ea typeface="Source Serif Pro" panose="02040603050405020204" pitchFamily="18" charset="0"/>
            </a:rPr>
            <a:t>providers for monitoring and analysis.</a:t>
          </a:r>
          <a:endParaRPr lang="en-GB" sz="1100" b="0" i="0" kern="1200" dirty="0">
            <a:solidFill>
              <a:prstClr val="black">
                <a:hueOff val="0"/>
                <a:satOff val="0"/>
                <a:lumOff val="0"/>
                <a:alphaOff val="0"/>
              </a:prstClr>
            </a:solidFill>
            <a:effectLst/>
            <a:latin typeface="Source Serif Pro" panose="02040603050405020204" pitchFamily="18" charset="0"/>
            <a:ea typeface="Source Serif Pro" panose="02040603050405020204" pitchFamily="18" charset="0"/>
            <a:cs typeface="+mn-cs"/>
          </a:endParaRPr>
        </a:p>
      </dgm:t>
    </dgm:pt>
    <dgm:pt modelId="{E4E196AB-212C-0C4B-9014-1CC79A2E1BCF}" type="parTrans" cxnId="{00AE93FF-15CF-684C-85B9-60B9103E97EC}">
      <dgm:prSet/>
      <dgm:spPr/>
      <dgm:t>
        <a:bodyPr/>
        <a:lstStyle/>
        <a:p>
          <a:endParaRPr lang="en-GB"/>
        </a:p>
      </dgm:t>
    </dgm:pt>
    <dgm:pt modelId="{2D186D84-9BFA-6D4C-8023-803AD5B9886A}" type="sibTrans" cxnId="{00AE93FF-15CF-684C-85B9-60B9103E97EC}">
      <dgm:prSet/>
      <dgm:spPr/>
      <dgm:t>
        <a:bodyPr/>
        <a:lstStyle/>
        <a:p>
          <a:endParaRPr lang="en-GB"/>
        </a:p>
      </dgm:t>
    </dgm:pt>
    <dgm:pt modelId="{9F0AF8E8-F079-6C40-B58B-64DFF26446F2}">
      <dgm:prSet phldrT="[Text]" custT="1"/>
      <dgm:spPr/>
      <dgm:t>
        <a:bodyPr/>
        <a:lstStyle/>
        <a:p>
          <a:endParaRPr lang="en-SG" sz="900" b="1" i="0" dirty="0">
            <a:latin typeface="Source Serif Pro Black" panose="02040603050405020204" pitchFamily="18" charset="0"/>
            <a:ea typeface="Source Serif Pro Black" panose="02040603050405020204" pitchFamily="18" charset="0"/>
          </a:endParaRPr>
        </a:p>
        <a:p>
          <a:r>
            <a:rPr lang="en-SG" sz="900" b="1" i="0" dirty="0">
              <a:latin typeface="Source Serif Pro Black" panose="02040603050405020204" pitchFamily="18" charset="0"/>
              <a:ea typeface="Source Serif Pro Black" panose="02040603050405020204" pitchFamily="18" charset="0"/>
            </a:rPr>
            <a:t>Wearable health monitors</a:t>
          </a:r>
          <a:endParaRPr lang="en-GB" sz="900" b="1" i="0" dirty="0">
            <a:latin typeface="Source Serif Pro Black" panose="02040603050405020204" pitchFamily="18" charset="0"/>
            <a:ea typeface="Source Serif Pro Black" panose="02040603050405020204" pitchFamily="18" charset="0"/>
          </a:endParaRPr>
        </a:p>
      </dgm:t>
    </dgm:pt>
    <dgm:pt modelId="{092A72C3-5E61-E14B-9CE0-4B111A0D218A}" type="sibTrans" cxnId="{16C39F5B-215C-8D44-9250-B1FC44344108}">
      <dgm:prSet/>
      <dgm:spPr/>
      <dgm:t>
        <a:bodyPr/>
        <a:lstStyle/>
        <a:p>
          <a:endParaRPr lang="en-GB"/>
        </a:p>
      </dgm:t>
    </dgm:pt>
    <dgm:pt modelId="{A6FB9FDD-C954-1A4F-8CCC-2E422F5CBBA8}" type="parTrans" cxnId="{16C39F5B-215C-8D44-9250-B1FC44344108}">
      <dgm:prSet/>
      <dgm:spPr/>
      <dgm:t>
        <a:bodyPr/>
        <a:lstStyle/>
        <a:p>
          <a:endParaRPr lang="en-GB"/>
        </a:p>
      </dgm:t>
    </dgm:pt>
    <dgm:pt modelId="{70151DCA-288F-2D4D-9929-4B6476975D0B}" type="pres">
      <dgm:prSet presAssocID="{D8278360-81CC-254E-84F9-47BA81D54BA9}" presName="linearFlow" presStyleCnt="0">
        <dgm:presLayoutVars>
          <dgm:dir/>
          <dgm:animLvl val="lvl"/>
          <dgm:resizeHandles val="exact"/>
        </dgm:presLayoutVars>
      </dgm:prSet>
      <dgm:spPr/>
    </dgm:pt>
    <dgm:pt modelId="{75BB5B56-A284-9F4B-A774-6CF99B461FF8}" type="pres">
      <dgm:prSet presAssocID="{9F0AF8E8-F079-6C40-B58B-64DFF26446F2}" presName="composite" presStyleCnt="0"/>
      <dgm:spPr/>
    </dgm:pt>
    <dgm:pt modelId="{3092A98A-79A7-E442-9F47-B5B8F557C6C4}" type="pres">
      <dgm:prSet presAssocID="{9F0AF8E8-F079-6C40-B58B-64DFF26446F2}" presName="parentText" presStyleLbl="alignNode1" presStyleIdx="0" presStyleCnt="4">
        <dgm:presLayoutVars>
          <dgm:chMax val="1"/>
          <dgm:bulletEnabled val="1"/>
        </dgm:presLayoutVars>
      </dgm:prSet>
      <dgm:spPr/>
    </dgm:pt>
    <dgm:pt modelId="{1ED83BD2-B8F8-4840-B846-AEB2CA3A88AE}" type="pres">
      <dgm:prSet presAssocID="{9F0AF8E8-F079-6C40-B58B-64DFF26446F2}" presName="descendantText" presStyleLbl="alignAcc1" presStyleIdx="0" presStyleCnt="4">
        <dgm:presLayoutVars>
          <dgm:bulletEnabled val="1"/>
        </dgm:presLayoutVars>
      </dgm:prSet>
      <dgm:spPr/>
    </dgm:pt>
    <dgm:pt modelId="{E2236EF3-C99F-0E43-BECE-57C9B7B52CC6}" type="pres">
      <dgm:prSet presAssocID="{092A72C3-5E61-E14B-9CE0-4B111A0D218A}" presName="sp" presStyleCnt="0"/>
      <dgm:spPr/>
    </dgm:pt>
    <dgm:pt modelId="{B5FAF19F-73D5-5A48-8914-09FFE81E2BE3}" type="pres">
      <dgm:prSet presAssocID="{C209D53B-9D04-AC48-A388-BDA1EFCD6F14}" presName="composite" presStyleCnt="0"/>
      <dgm:spPr/>
    </dgm:pt>
    <dgm:pt modelId="{B9E5A616-916F-4740-9D95-22EB1B40053D}" type="pres">
      <dgm:prSet presAssocID="{C209D53B-9D04-AC48-A388-BDA1EFCD6F14}" presName="parentText" presStyleLbl="alignNode1" presStyleIdx="1" presStyleCnt="4">
        <dgm:presLayoutVars>
          <dgm:chMax val="1"/>
          <dgm:bulletEnabled val="1"/>
        </dgm:presLayoutVars>
      </dgm:prSet>
      <dgm:spPr/>
    </dgm:pt>
    <dgm:pt modelId="{D629E8F8-7999-AA4C-A413-A21ECDB6A447}" type="pres">
      <dgm:prSet presAssocID="{C209D53B-9D04-AC48-A388-BDA1EFCD6F14}" presName="descendantText" presStyleLbl="alignAcc1" presStyleIdx="1" presStyleCnt="4">
        <dgm:presLayoutVars>
          <dgm:bulletEnabled val="1"/>
        </dgm:presLayoutVars>
      </dgm:prSet>
      <dgm:spPr/>
    </dgm:pt>
    <dgm:pt modelId="{1B88B7BC-3641-184B-BAED-EADBAC8E7953}" type="pres">
      <dgm:prSet presAssocID="{6D49ACA7-CA54-3B49-BB48-8F92603A94CB}" presName="sp" presStyleCnt="0"/>
      <dgm:spPr/>
    </dgm:pt>
    <dgm:pt modelId="{3FA036F5-4405-324D-BAC9-60910B3A70C4}" type="pres">
      <dgm:prSet presAssocID="{FBB97DDC-09F3-FA4E-B0CF-B33160338CBA}" presName="composite" presStyleCnt="0"/>
      <dgm:spPr/>
    </dgm:pt>
    <dgm:pt modelId="{F314AEBC-B003-F641-848A-7268E195854D}" type="pres">
      <dgm:prSet presAssocID="{FBB97DDC-09F3-FA4E-B0CF-B33160338CBA}" presName="parentText" presStyleLbl="alignNode1" presStyleIdx="2" presStyleCnt="4" custLinFactNeighborX="-1792" custLinFactNeighborY="0">
        <dgm:presLayoutVars>
          <dgm:chMax val="1"/>
          <dgm:bulletEnabled val="1"/>
        </dgm:presLayoutVars>
      </dgm:prSet>
      <dgm:spPr/>
    </dgm:pt>
    <dgm:pt modelId="{99598434-2E22-7744-B29C-DF57992A76E6}" type="pres">
      <dgm:prSet presAssocID="{FBB97DDC-09F3-FA4E-B0CF-B33160338CBA}" presName="descendantText" presStyleLbl="alignAcc1" presStyleIdx="2" presStyleCnt="4">
        <dgm:presLayoutVars>
          <dgm:bulletEnabled val="1"/>
        </dgm:presLayoutVars>
      </dgm:prSet>
      <dgm:spPr/>
    </dgm:pt>
    <dgm:pt modelId="{2526D6B8-DBB8-4548-B269-154B38B0D59D}" type="pres">
      <dgm:prSet presAssocID="{2596B01F-136D-B145-8221-57540573D909}" presName="sp" presStyleCnt="0"/>
      <dgm:spPr/>
    </dgm:pt>
    <dgm:pt modelId="{0C775737-FC8A-A549-A4F6-7D5EB998A661}" type="pres">
      <dgm:prSet presAssocID="{DE905D8C-20B8-CD4E-BD7E-2088663BBB54}" presName="composite" presStyleCnt="0"/>
      <dgm:spPr/>
    </dgm:pt>
    <dgm:pt modelId="{EDA4DEF9-4FAF-6F45-8BD1-7EF1BCCF70FA}" type="pres">
      <dgm:prSet presAssocID="{DE905D8C-20B8-CD4E-BD7E-2088663BBB54}" presName="parentText" presStyleLbl="alignNode1" presStyleIdx="3" presStyleCnt="4">
        <dgm:presLayoutVars>
          <dgm:chMax val="1"/>
          <dgm:bulletEnabled val="1"/>
        </dgm:presLayoutVars>
      </dgm:prSet>
      <dgm:spPr/>
    </dgm:pt>
    <dgm:pt modelId="{CB3CEE12-2C67-8844-94C8-5937B3D0CC4D}" type="pres">
      <dgm:prSet presAssocID="{DE905D8C-20B8-CD4E-BD7E-2088663BBB54}" presName="descendantText" presStyleLbl="alignAcc1" presStyleIdx="3" presStyleCnt="4">
        <dgm:presLayoutVars>
          <dgm:bulletEnabled val="1"/>
        </dgm:presLayoutVars>
      </dgm:prSet>
      <dgm:spPr/>
    </dgm:pt>
  </dgm:ptLst>
  <dgm:cxnLst>
    <dgm:cxn modelId="{6830181D-A3F8-7E4B-A54C-B584450D9A98}" srcId="{D8278360-81CC-254E-84F9-47BA81D54BA9}" destId="{C209D53B-9D04-AC48-A388-BDA1EFCD6F14}" srcOrd="1" destOrd="0" parTransId="{32ABA1F9-A0D6-2A4C-A2EB-E98D718739EE}" sibTransId="{6D49ACA7-CA54-3B49-BB48-8F92603A94CB}"/>
    <dgm:cxn modelId="{8EBD8634-F4FE-CC4D-966D-171255629944}" type="presOf" srcId="{D8278360-81CC-254E-84F9-47BA81D54BA9}" destId="{70151DCA-288F-2D4D-9929-4B6476975D0B}" srcOrd="0" destOrd="0" presId="urn:microsoft.com/office/officeart/2005/8/layout/chevron2"/>
    <dgm:cxn modelId="{EC6A763C-1A91-E841-A174-B3C2DE400DBD}" type="presOf" srcId="{DE43E681-166E-9748-87E5-ACAAFF21438D}" destId="{CB3CEE12-2C67-8844-94C8-5937B3D0CC4D}" srcOrd="0" destOrd="0" presId="urn:microsoft.com/office/officeart/2005/8/layout/chevron2"/>
    <dgm:cxn modelId="{3574EF40-465A-E04C-BD33-48F843A25E2C}" type="presOf" srcId="{63B2169C-BD23-BD44-BCC9-75844DC166D6}" destId="{99598434-2E22-7744-B29C-DF57992A76E6}" srcOrd="0" destOrd="0" presId="urn:microsoft.com/office/officeart/2005/8/layout/chevron2"/>
    <dgm:cxn modelId="{48E3034D-7DFD-754A-8A69-456A241500B9}" type="presOf" srcId="{DAE7306B-B684-E244-9F75-0D9C37C434E5}" destId="{D629E8F8-7999-AA4C-A413-A21ECDB6A447}" srcOrd="0" destOrd="0" presId="urn:microsoft.com/office/officeart/2005/8/layout/chevron2"/>
    <dgm:cxn modelId="{16C39F5B-215C-8D44-9250-B1FC44344108}" srcId="{D8278360-81CC-254E-84F9-47BA81D54BA9}" destId="{9F0AF8E8-F079-6C40-B58B-64DFF26446F2}" srcOrd="0" destOrd="0" parTransId="{A6FB9FDD-C954-1A4F-8CCC-2E422F5CBBA8}" sibTransId="{092A72C3-5E61-E14B-9CE0-4B111A0D218A}"/>
    <dgm:cxn modelId="{462AE57E-A148-7B4A-98EB-9E2074D6A194}" type="presOf" srcId="{DE905D8C-20B8-CD4E-BD7E-2088663BBB54}" destId="{EDA4DEF9-4FAF-6F45-8BD1-7EF1BCCF70FA}" srcOrd="0" destOrd="0" presId="urn:microsoft.com/office/officeart/2005/8/layout/chevron2"/>
    <dgm:cxn modelId="{53308F85-A291-3742-BC58-B1CFAF32F949}" srcId="{D8278360-81CC-254E-84F9-47BA81D54BA9}" destId="{FBB97DDC-09F3-FA4E-B0CF-B33160338CBA}" srcOrd="2" destOrd="0" parTransId="{D046A04A-7607-B940-997D-C73B2AF53D70}" sibTransId="{2596B01F-136D-B145-8221-57540573D909}"/>
    <dgm:cxn modelId="{466DF395-8D78-5E47-BA17-4F16ADD559E4}" srcId="{C209D53B-9D04-AC48-A388-BDA1EFCD6F14}" destId="{DAE7306B-B684-E244-9F75-0D9C37C434E5}" srcOrd="0" destOrd="0" parTransId="{4267C118-0E3E-DA41-A6D9-738568B4FDA4}" sibTransId="{9B5E5FE0-1960-C649-B346-A8C67A7BF802}"/>
    <dgm:cxn modelId="{F0B1E499-C2ED-5948-A480-D86971C2CB42}" type="presOf" srcId="{F965A185-59E2-C845-8F4B-5E413BDBFDD9}" destId="{1ED83BD2-B8F8-4840-B846-AEB2CA3A88AE}" srcOrd="0" destOrd="0" presId="urn:microsoft.com/office/officeart/2005/8/layout/chevron2"/>
    <dgm:cxn modelId="{81878EBC-134F-764B-A1E4-BFEC967789B8}" srcId="{9F0AF8E8-F079-6C40-B58B-64DFF26446F2}" destId="{F965A185-59E2-C845-8F4B-5E413BDBFDD9}" srcOrd="0" destOrd="0" parTransId="{91048CDD-4149-034A-A518-BC21DC593BEB}" sibTransId="{EE47E951-86AF-5F4C-9511-BC6C88896428}"/>
    <dgm:cxn modelId="{689755D7-1601-E74B-8AB1-5B0A7570AF6B}" srcId="{FBB97DDC-09F3-FA4E-B0CF-B33160338CBA}" destId="{63B2169C-BD23-BD44-BCC9-75844DC166D6}" srcOrd="0" destOrd="0" parTransId="{59E4F453-9BCF-E641-892E-BFC9AFD7917E}" sibTransId="{230E7A34-9E54-2D4E-A8B0-4E0447A2D0DF}"/>
    <dgm:cxn modelId="{665BFCE5-82E1-0D42-BDA4-DAA77AA7402F}" srcId="{D8278360-81CC-254E-84F9-47BA81D54BA9}" destId="{DE905D8C-20B8-CD4E-BD7E-2088663BBB54}" srcOrd="3" destOrd="0" parTransId="{298CF957-B931-584A-B7D2-71B20754F09D}" sibTransId="{E4128DE7-4E45-5442-B429-4AC86D9CBD30}"/>
    <dgm:cxn modelId="{323234E6-BBD4-674A-88A3-3CEADCF6BAFF}" type="presOf" srcId="{9F0AF8E8-F079-6C40-B58B-64DFF26446F2}" destId="{3092A98A-79A7-E442-9F47-B5B8F557C6C4}" srcOrd="0" destOrd="0" presId="urn:microsoft.com/office/officeart/2005/8/layout/chevron2"/>
    <dgm:cxn modelId="{9C40C7ED-07FF-5447-8A05-516D66437608}" type="presOf" srcId="{C209D53B-9D04-AC48-A388-BDA1EFCD6F14}" destId="{B9E5A616-916F-4740-9D95-22EB1B40053D}" srcOrd="0" destOrd="0" presId="urn:microsoft.com/office/officeart/2005/8/layout/chevron2"/>
    <dgm:cxn modelId="{B71407F9-196D-7D40-AF1F-C595A1C0BD43}" type="presOf" srcId="{FBB97DDC-09F3-FA4E-B0CF-B33160338CBA}" destId="{F314AEBC-B003-F641-848A-7268E195854D}" srcOrd="0" destOrd="0" presId="urn:microsoft.com/office/officeart/2005/8/layout/chevron2"/>
    <dgm:cxn modelId="{00AE93FF-15CF-684C-85B9-60B9103E97EC}" srcId="{DE905D8C-20B8-CD4E-BD7E-2088663BBB54}" destId="{DE43E681-166E-9748-87E5-ACAAFF21438D}" srcOrd="0" destOrd="0" parTransId="{E4E196AB-212C-0C4B-9014-1CC79A2E1BCF}" sibTransId="{2D186D84-9BFA-6D4C-8023-803AD5B9886A}"/>
    <dgm:cxn modelId="{8913C78C-9595-734A-8834-8C80FFB6F268}" type="presParOf" srcId="{70151DCA-288F-2D4D-9929-4B6476975D0B}" destId="{75BB5B56-A284-9F4B-A774-6CF99B461FF8}" srcOrd="0" destOrd="0" presId="urn:microsoft.com/office/officeart/2005/8/layout/chevron2"/>
    <dgm:cxn modelId="{30161734-0BFF-2E4F-93C0-FF284EC4448E}" type="presParOf" srcId="{75BB5B56-A284-9F4B-A774-6CF99B461FF8}" destId="{3092A98A-79A7-E442-9F47-B5B8F557C6C4}" srcOrd="0" destOrd="0" presId="urn:microsoft.com/office/officeart/2005/8/layout/chevron2"/>
    <dgm:cxn modelId="{506030CD-28CD-4A43-9D49-83D94D372532}" type="presParOf" srcId="{75BB5B56-A284-9F4B-A774-6CF99B461FF8}" destId="{1ED83BD2-B8F8-4840-B846-AEB2CA3A88AE}" srcOrd="1" destOrd="0" presId="urn:microsoft.com/office/officeart/2005/8/layout/chevron2"/>
    <dgm:cxn modelId="{63C58C75-CB13-0E4D-804C-719C32CB961C}" type="presParOf" srcId="{70151DCA-288F-2D4D-9929-4B6476975D0B}" destId="{E2236EF3-C99F-0E43-BECE-57C9B7B52CC6}" srcOrd="1" destOrd="0" presId="urn:microsoft.com/office/officeart/2005/8/layout/chevron2"/>
    <dgm:cxn modelId="{48C596BE-2B5A-7646-8D3C-47028280A828}" type="presParOf" srcId="{70151DCA-288F-2D4D-9929-4B6476975D0B}" destId="{B5FAF19F-73D5-5A48-8914-09FFE81E2BE3}" srcOrd="2" destOrd="0" presId="urn:microsoft.com/office/officeart/2005/8/layout/chevron2"/>
    <dgm:cxn modelId="{ECD84FDA-C397-414E-AB81-54AB7FEC1DC9}" type="presParOf" srcId="{B5FAF19F-73D5-5A48-8914-09FFE81E2BE3}" destId="{B9E5A616-916F-4740-9D95-22EB1B40053D}" srcOrd="0" destOrd="0" presId="urn:microsoft.com/office/officeart/2005/8/layout/chevron2"/>
    <dgm:cxn modelId="{6AFF22AC-11AF-9B4C-AC9B-385508520EB1}" type="presParOf" srcId="{B5FAF19F-73D5-5A48-8914-09FFE81E2BE3}" destId="{D629E8F8-7999-AA4C-A413-A21ECDB6A447}" srcOrd="1" destOrd="0" presId="urn:microsoft.com/office/officeart/2005/8/layout/chevron2"/>
    <dgm:cxn modelId="{7ADB5B96-B26D-5F47-AD74-D372DF7A16BE}" type="presParOf" srcId="{70151DCA-288F-2D4D-9929-4B6476975D0B}" destId="{1B88B7BC-3641-184B-BAED-EADBAC8E7953}" srcOrd="3" destOrd="0" presId="urn:microsoft.com/office/officeart/2005/8/layout/chevron2"/>
    <dgm:cxn modelId="{52FB2D8F-7728-1643-A1A0-C987F59CE88C}" type="presParOf" srcId="{70151DCA-288F-2D4D-9929-4B6476975D0B}" destId="{3FA036F5-4405-324D-BAC9-60910B3A70C4}" srcOrd="4" destOrd="0" presId="urn:microsoft.com/office/officeart/2005/8/layout/chevron2"/>
    <dgm:cxn modelId="{3ABB77D4-9B02-954C-8E11-D4E88275B948}" type="presParOf" srcId="{3FA036F5-4405-324D-BAC9-60910B3A70C4}" destId="{F314AEBC-B003-F641-848A-7268E195854D}" srcOrd="0" destOrd="0" presId="urn:microsoft.com/office/officeart/2005/8/layout/chevron2"/>
    <dgm:cxn modelId="{20C279C9-9D83-024D-B83A-54C331140185}" type="presParOf" srcId="{3FA036F5-4405-324D-BAC9-60910B3A70C4}" destId="{99598434-2E22-7744-B29C-DF57992A76E6}" srcOrd="1" destOrd="0" presId="urn:microsoft.com/office/officeart/2005/8/layout/chevron2"/>
    <dgm:cxn modelId="{29A1BEC3-90C0-CB43-BF02-9C2B9713C431}" type="presParOf" srcId="{70151DCA-288F-2D4D-9929-4B6476975D0B}" destId="{2526D6B8-DBB8-4548-B269-154B38B0D59D}" srcOrd="5" destOrd="0" presId="urn:microsoft.com/office/officeart/2005/8/layout/chevron2"/>
    <dgm:cxn modelId="{72BA284F-EC84-C649-9F45-15D16710B322}" type="presParOf" srcId="{70151DCA-288F-2D4D-9929-4B6476975D0B}" destId="{0C775737-FC8A-A549-A4F6-7D5EB998A661}" srcOrd="6" destOrd="0" presId="urn:microsoft.com/office/officeart/2005/8/layout/chevron2"/>
    <dgm:cxn modelId="{6F8364FE-4B5D-DD4A-87B2-04A7FAFD999C}" type="presParOf" srcId="{0C775737-FC8A-A549-A4F6-7D5EB998A661}" destId="{EDA4DEF9-4FAF-6F45-8BD1-7EF1BCCF70FA}" srcOrd="0" destOrd="0" presId="urn:microsoft.com/office/officeart/2005/8/layout/chevron2"/>
    <dgm:cxn modelId="{CD3B1F6E-1F4E-644E-B24F-13BD03D31AC2}" type="presParOf" srcId="{0C775737-FC8A-A549-A4F6-7D5EB998A661}" destId="{CB3CEE12-2C67-8844-94C8-5937B3D0CC4D}" srcOrd="1" destOrd="0" presId="urn:microsoft.com/office/officeart/2005/8/layout/chevron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8278360-81CC-254E-84F9-47BA81D54BA9}" type="doc">
      <dgm:prSet loTypeId="urn:microsoft.com/office/officeart/2005/8/layout/chevron2" loCatId="" qsTypeId="urn:microsoft.com/office/officeart/2005/8/quickstyle/simple1" qsCatId="simple" csTypeId="urn:microsoft.com/office/officeart/2005/8/colors/accent3_3" csCatId="accent3" phldr="1"/>
      <dgm:spPr/>
      <dgm:t>
        <a:bodyPr/>
        <a:lstStyle/>
        <a:p>
          <a:endParaRPr lang="en-GB"/>
        </a:p>
      </dgm:t>
    </dgm:pt>
    <dgm:pt modelId="{F965A185-59E2-C845-8F4B-5E413BDBFDD9}">
      <dgm:prSet custT="1"/>
      <dgm:spPr/>
      <dgm:t>
        <a:bodyPr/>
        <a:lstStyle/>
        <a:p>
          <a:r>
            <a:rPr lang="en-SG" sz="1100" b="0" i="0" dirty="0">
              <a:latin typeface="Source Serif Pro" panose="02040603050405020204" pitchFamily="18" charset="0"/>
              <a:ea typeface="Source Serif Pro" panose="02040603050405020204" pitchFamily="18" charset="0"/>
            </a:rPr>
            <a:t>IoT-enabled streetlights can be controlled and monitored remotely, reducing energy usage, and improving public safety.</a:t>
          </a:r>
          <a:endParaRPr lang="en-GB" sz="1100" dirty="0">
            <a:latin typeface="Source Serif Pro" panose="02040603050405020204" pitchFamily="18" charset="0"/>
            <a:ea typeface="Source Serif Pro" panose="02040603050405020204" pitchFamily="18" charset="0"/>
          </a:endParaRPr>
        </a:p>
      </dgm:t>
    </dgm:pt>
    <dgm:pt modelId="{91048CDD-4149-034A-A518-BC21DC593BEB}" type="parTrans" cxnId="{81878EBC-134F-764B-A1E4-BFEC967789B8}">
      <dgm:prSet/>
      <dgm:spPr/>
      <dgm:t>
        <a:bodyPr/>
        <a:lstStyle/>
        <a:p>
          <a:endParaRPr lang="en-GB"/>
        </a:p>
      </dgm:t>
    </dgm:pt>
    <dgm:pt modelId="{EE47E951-86AF-5F4C-9511-BC6C88896428}" type="sibTrans" cxnId="{81878EBC-134F-764B-A1E4-BFEC967789B8}">
      <dgm:prSet/>
      <dgm:spPr/>
      <dgm:t>
        <a:bodyPr/>
        <a:lstStyle/>
        <a:p>
          <a:endParaRPr lang="en-GB"/>
        </a:p>
      </dgm:t>
    </dgm:pt>
    <dgm:pt modelId="{C209D53B-9D04-AC48-A388-BDA1EFCD6F14}">
      <dgm:prSet custT="1"/>
      <dgm:spPr/>
      <dgm:t>
        <a:bodyPr/>
        <a:lstStyle/>
        <a:p>
          <a:r>
            <a:rPr lang="en-SG" sz="900" b="1" i="0" kern="1200" dirty="0">
              <a:latin typeface="Source Serif Pro Black" panose="02040603050405020204" pitchFamily="18" charset="0"/>
              <a:ea typeface="Source Serif Pro Black" panose="02040603050405020204" pitchFamily="18" charset="0"/>
            </a:rPr>
            <a:t>Traffic management</a:t>
          </a:r>
          <a:endParaRPr lang="en-GB" sz="900" b="1" i="0" kern="1200" dirty="0">
            <a:solidFill>
              <a:prstClr val="white"/>
            </a:solidFill>
            <a:effectLst/>
            <a:latin typeface="Source Serif Pro Black" panose="02040603050405020204" pitchFamily="18" charset="0"/>
            <a:ea typeface="Source Serif Pro Black" panose="02040603050405020204" pitchFamily="18" charset="0"/>
            <a:cs typeface="+mn-cs"/>
          </a:endParaRPr>
        </a:p>
      </dgm:t>
    </dgm:pt>
    <dgm:pt modelId="{32ABA1F9-A0D6-2A4C-A2EB-E98D718739EE}" type="parTrans" cxnId="{6830181D-A3F8-7E4B-A54C-B584450D9A98}">
      <dgm:prSet/>
      <dgm:spPr/>
      <dgm:t>
        <a:bodyPr/>
        <a:lstStyle/>
        <a:p>
          <a:endParaRPr lang="en-GB"/>
        </a:p>
      </dgm:t>
    </dgm:pt>
    <dgm:pt modelId="{6D49ACA7-CA54-3B49-BB48-8F92603A94CB}" type="sibTrans" cxnId="{6830181D-A3F8-7E4B-A54C-B584450D9A98}">
      <dgm:prSet/>
      <dgm:spPr/>
      <dgm:t>
        <a:bodyPr/>
        <a:lstStyle/>
        <a:p>
          <a:endParaRPr lang="en-GB"/>
        </a:p>
      </dgm:t>
    </dgm:pt>
    <dgm:pt modelId="{FBB97DDC-09F3-FA4E-B0CF-B33160338CBA}">
      <dgm:prSet custT="1"/>
      <dgm:spPr/>
      <dgm:t>
        <a:bodyPr/>
        <a:lstStyle/>
        <a:p>
          <a:r>
            <a:rPr lang="en-SG" sz="900" b="1" i="0" kern="1200" dirty="0">
              <a:latin typeface="Source Serif Pro Black" panose="02040603050405020204" pitchFamily="18" charset="0"/>
              <a:ea typeface="Source Serif Pro Black" panose="02040603050405020204" pitchFamily="18" charset="0"/>
            </a:rPr>
            <a:t>Environmental monitoring</a:t>
          </a:r>
          <a:endParaRPr lang="en-GB" sz="900" b="1" i="0" kern="1200" dirty="0">
            <a:solidFill>
              <a:prstClr val="white"/>
            </a:solidFill>
            <a:effectLst/>
            <a:latin typeface="Source Serif Pro Black" panose="02040603050405020204" pitchFamily="18" charset="0"/>
            <a:ea typeface="Source Serif Pro Black" panose="02040603050405020204" pitchFamily="18" charset="0"/>
            <a:cs typeface="+mn-cs"/>
          </a:endParaRPr>
        </a:p>
      </dgm:t>
    </dgm:pt>
    <dgm:pt modelId="{D046A04A-7607-B940-997D-C73B2AF53D70}" type="parTrans" cxnId="{53308F85-A291-3742-BC58-B1CFAF32F949}">
      <dgm:prSet/>
      <dgm:spPr/>
      <dgm:t>
        <a:bodyPr/>
        <a:lstStyle/>
        <a:p>
          <a:endParaRPr lang="en-GB"/>
        </a:p>
      </dgm:t>
    </dgm:pt>
    <dgm:pt modelId="{2596B01F-136D-B145-8221-57540573D909}" type="sibTrans" cxnId="{53308F85-A291-3742-BC58-B1CFAF32F949}">
      <dgm:prSet/>
      <dgm:spPr/>
      <dgm:t>
        <a:bodyPr/>
        <a:lstStyle/>
        <a:p>
          <a:endParaRPr lang="en-GB"/>
        </a:p>
      </dgm:t>
    </dgm:pt>
    <dgm:pt modelId="{DAE7306B-B684-E244-9F75-0D9C37C434E5}">
      <dgm:prSet custT="1"/>
      <dgm:spPr/>
      <dgm:t>
        <a:bodyPr/>
        <a:lstStyle/>
        <a:p>
          <a:r>
            <a:rPr lang="en-SG" sz="1100" b="0" i="0" kern="1200" dirty="0">
              <a:solidFill>
                <a:prstClr val="black">
                  <a:hueOff val="0"/>
                  <a:satOff val="0"/>
                  <a:lumOff val="0"/>
                  <a:alphaOff val="0"/>
                </a:prstClr>
              </a:solidFill>
              <a:latin typeface="Source Serif Pro" panose="02040603050405020204" pitchFamily="18" charset="0"/>
              <a:ea typeface="Source Serif Pro" panose="02040603050405020204" pitchFamily="18" charset="0"/>
              <a:cs typeface="+mn-cs"/>
            </a:rPr>
            <a:t>IoT sensors can be used to monitor traffic flow, optimize signal timings, and reduce congestion</a:t>
          </a:r>
          <a:endParaRPr lang="en-GB" sz="1100" b="0" i="0" kern="1200" dirty="0">
            <a:solidFill>
              <a:prstClr val="black">
                <a:hueOff val="0"/>
                <a:satOff val="0"/>
                <a:lumOff val="0"/>
                <a:alphaOff val="0"/>
              </a:prstClr>
            </a:solidFill>
            <a:latin typeface="Source Serif Pro" panose="02040603050405020204" pitchFamily="18" charset="0"/>
            <a:ea typeface="Source Serif Pro" panose="02040603050405020204" pitchFamily="18" charset="0"/>
            <a:cs typeface="+mn-cs"/>
          </a:endParaRPr>
        </a:p>
      </dgm:t>
    </dgm:pt>
    <dgm:pt modelId="{4267C118-0E3E-DA41-A6D9-738568B4FDA4}" type="parTrans" cxnId="{466DF395-8D78-5E47-BA17-4F16ADD559E4}">
      <dgm:prSet/>
      <dgm:spPr/>
      <dgm:t>
        <a:bodyPr/>
        <a:lstStyle/>
        <a:p>
          <a:endParaRPr lang="en-GB"/>
        </a:p>
      </dgm:t>
    </dgm:pt>
    <dgm:pt modelId="{9B5E5FE0-1960-C649-B346-A8C67A7BF802}" type="sibTrans" cxnId="{466DF395-8D78-5E47-BA17-4F16ADD559E4}">
      <dgm:prSet/>
      <dgm:spPr/>
      <dgm:t>
        <a:bodyPr/>
        <a:lstStyle/>
        <a:p>
          <a:endParaRPr lang="en-GB"/>
        </a:p>
      </dgm:t>
    </dgm:pt>
    <dgm:pt modelId="{DE905D8C-20B8-CD4E-BD7E-2088663BBB54}">
      <dgm:prSet custT="1"/>
      <dgm:spPr/>
      <dgm:t>
        <a:bodyPr/>
        <a:lstStyle/>
        <a:p>
          <a:r>
            <a:rPr lang="en-SG" sz="900" b="1" i="0" kern="1200" dirty="0">
              <a:latin typeface="Source Serif Pro Black" panose="02040603050405020204" pitchFamily="18" charset="0"/>
              <a:ea typeface="Source Serif Pro Black" panose="02040603050405020204" pitchFamily="18" charset="0"/>
            </a:rPr>
            <a:t>Smart waste management </a:t>
          </a:r>
          <a:endParaRPr lang="en-GB" sz="900" b="1" i="0" kern="1200" dirty="0">
            <a:solidFill>
              <a:prstClr val="white"/>
            </a:solidFill>
            <a:effectLst/>
            <a:latin typeface="Source Serif Pro Black" panose="02040603050405020204" pitchFamily="18" charset="0"/>
            <a:ea typeface="Source Serif Pro Black" panose="02040603050405020204" pitchFamily="18" charset="0"/>
            <a:cs typeface="+mn-cs"/>
          </a:endParaRPr>
        </a:p>
      </dgm:t>
    </dgm:pt>
    <dgm:pt modelId="{298CF957-B931-584A-B7D2-71B20754F09D}" type="parTrans" cxnId="{665BFCE5-82E1-0D42-BDA4-DAA77AA7402F}">
      <dgm:prSet/>
      <dgm:spPr/>
      <dgm:t>
        <a:bodyPr/>
        <a:lstStyle/>
        <a:p>
          <a:endParaRPr lang="en-GB"/>
        </a:p>
      </dgm:t>
    </dgm:pt>
    <dgm:pt modelId="{E4128DE7-4E45-5442-B429-4AC86D9CBD30}" type="sibTrans" cxnId="{665BFCE5-82E1-0D42-BDA4-DAA77AA7402F}">
      <dgm:prSet/>
      <dgm:spPr/>
      <dgm:t>
        <a:bodyPr/>
        <a:lstStyle/>
        <a:p>
          <a:endParaRPr lang="en-GB"/>
        </a:p>
      </dgm:t>
    </dgm:pt>
    <dgm:pt modelId="{63B2169C-BD23-BD44-BCC9-75844DC166D6}">
      <dgm:prSet custT="1"/>
      <dgm:spPr/>
      <dgm:t>
        <a:bodyPr anchor="ctr"/>
        <a:lstStyle/>
        <a:p>
          <a:r>
            <a:rPr lang="en-SG" sz="1100" b="0" i="0" kern="1200" dirty="0">
              <a:latin typeface="Source Serif Pro" panose="02040603050405020204" pitchFamily="18" charset="0"/>
              <a:ea typeface="Source Serif Pro" panose="02040603050405020204" pitchFamily="18" charset="0"/>
            </a:rPr>
            <a:t>IoT devices can be used to monitor air quality, water quality, and waste levels, improving sustainability and public health.</a:t>
          </a:r>
          <a:br>
            <a:rPr lang="en-SG" sz="1100" kern="1200" dirty="0">
              <a:latin typeface="Source Serif Pro" panose="02040603050405020204" pitchFamily="18" charset="0"/>
              <a:ea typeface="Source Serif Pro" panose="02040603050405020204" pitchFamily="18" charset="0"/>
            </a:rPr>
          </a:br>
          <a:endParaRPr lang="en-GB" sz="1100" kern="1200" dirty="0">
            <a:latin typeface="Source Serif Pro" panose="02040603050405020204" pitchFamily="18" charset="0"/>
            <a:ea typeface="Source Serif Pro" panose="02040603050405020204" pitchFamily="18" charset="0"/>
          </a:endParaRPr>
        </a:p>
      </dgm:t>
    </dgm:pt>
    <dgm:pt modelId="{59E4F453-9BCF-E641-892E-BFC9AFD7917E}" type="parTrans" cxnId="{689755D7-1601-E74B-8AB1-5B0A7570AF6B}">
      <dgm:prSet/>
      <dgm:spPr/>
      <dgm:t>
        <a:bodyPr/>
        <a:lstStyle/>
        <a:p>
          <a:endParaRPr lang="en-GB"/>
        </a:p>
      </dgm:t>
    </dgm:pt>
    <dgm:pt modelId="{230E7A34-9E54-2D4E-A8B0-4E0447A2D0DF}" type="sibTrans" cxnId="{689755D7-1601-E74B-8AB1-5B0A7570AF6B}">
      <dgm:prSet/>
      <dgm:spPr/>
      <dgm:t>
        <a:bodyPr/>
        <a:lstStyle/>
        <a:p>
          <a:endParaRPr lang="en-GB"/>
        </a:p>
      </dgm:t>
    </dgm:pt>
    <dgm:pt modelId="{DE43E681-166E-9748-87E5-ACAAFF21438D}">
      <dgm:prSet custT="1"/>
      <dgm:spPr/>
      <dgm:t>
        <a:bodyPr/>
        <a:lstStyle/>
        <a:p>
          <a:r>
            <a:rPr lang="en-SG" sz="1100" b="0" i="0" kern="1200" dirty="0">
              <a:latin typeface="Source Serif Pro" panose="02040603050405020204" pitchFamily="18" charset="0"/>
              <a:ea typeface="Source Serif Pro" panose="02040603050405020204" pitchFamily="18" charset="0"/>
            </a:rPr>
            <a:t>IoT sensors and devices can be used to optimize the collection and disposal of waste, reducing waste and improving sustainability.</a:t>
          </a:r>
          <a:endParaRPr lang="en-GB" sz="1100" b="0" i="0" kern="1200" dirty="0">
            <a:solidFill>
              <a:prstClr val="black">
                <a:hueOff val="0"/>
                <a:satOff val="0"/>
                <a:lumOff val="0"/>
                <a:alphaOff val="0"/>
              </a:prstClr>
            </a:solidFill>
            <a:effectLst/>
            <a:latin typeface="Source Serif Pro" panose="02040603050405020204" pitchFamily="18" charset="0"/>
            <a:ea typeface="Source Serif Pro" panose="02040603050405020204" pitchFamily="18" charset="0"/>
            <a:cs typeface="+mn-cs"/>
          </a:endParaRPr>
        </a:p>
      </dgm:t>
    </dgm:pt>
    <dgm:pt modelId="{E4E196AB-212C-0C4B-9014-1CC79A2E1BCF}" type="parTrans" cxnId="{00AE93FF-15CF-684C-85B9-60B9103E97EC}">
      <dgm:prSet/>
      <dgm:spPr/>
      <dgm:t>
        <a:bodyPr/>
        <a:lstStyle/>
        <a:p>
          <a:endParaRPr lang="en-GB"/>
        </a:p>
      </dgm:t>
    </dgm:pt>
    <dgm:pt modelId="{2D186D84-9BFA-6D4C-8023-803AD5B9886A}" type="sibTrans" cxnId="{00AE93FF-15CF-684C-85B9-60B9103E97EC}">
      <dgm:prSet/>
      <dgm:spPr/>
      <dgm:t>
        <a:bodyPr/>
        <a:lstStyle/>
        <a:p>
          <a:endParaRPr lang="en-GB"/>
        </a:p>
      </dgm:t>
    </dgm:pt>
    <dgm:pt modelId="{9F0AF8E8-F079-6C40-B58B-64DFF26446F2}">
      <dgm:prSet phldrT="[Text]" custT="1"/>
      <dgm:spPr/>
      <dgm:t>
        <a:bodyPr/>
        <a:lstStyle/>
        <a:p>
          <a:endParaRPr lang="en-SG" sz="900" b="1" i="0" dirty="0">
            <a:latin typeface="Source Serif Pro Black" panose="02040603050405020204" pitchFamily="18" charset="0"/>
            <a:ea typeface="Source Serif Pro Black" panose="02040603050405020204" pitchFamily="18" charset="0"/>
          </a:endParaRPr>
        </a:p>
        <a:p>
          <a:r>
            <a:rPr lang="en-SG" sz="900" b="1" i="0" dirty="0">
              <a:latin typeface="Source Serif Pro Black" panose="02040603050405020204" pitchFamily="18" charset="0"/>
              <a:ea typeface="Source Serif Pro Black" panose="02040603050405020204" pitchFamily="18" charset="0"/>
            </a:rPr>
            <a:t>Smart lighting</a:t>
          </a:r>
          <a:endParaRPr lang="en-GB" sz="900" b="1" i="0" dirty="0">
            <a:latin typeface="Source Serif Pro Black" panose="02040603050405020204" pitchFamily="18" charset="0"/>
            <a:ea typeface="Source Serif Pro Black" panose="02040603050405020204" pitchFamily="18" charset="0"/>
          </a:endParaRPr>
        </a:p>
      </dgm:t>
    </dgm:pt>
    <dgm:pt modelId="{092A72C3-5E61-E14B-9CE0-4B111A0D218A}" type="sibTrans" cxnId="{16C39F5B-215C-8D44-9250-B1FC44344108}">
      <dgm:prSet/>
      <dgm:spPr/>
      <dgm:t>
        <a:bodyPr/>
        <a:lstStyle/>
        <a:p>
          <a:endParaRPr lang="en-GB"/>
        </a:p>
      </dgm:t>
    </dgm:pt>
    <dgm:pt modelId="{A6FB9FDD-C954-1A4F-8CCC-2E422F5CBBA8}" type="parTrans" cxnId="{16C39F5B-215C-8D44-9250-B1FC44344108}">
      <dgm:prSet/>
      <dgm:spPr/>
      <dgm:t>
        <a:bodyPr/>
        <a:lstStyle/>
        <a:p>
          <a:endParaRPr lang="en-GB"/>
        </a:p>
      </dgm:t>
    </dgm:pt>
    <dgm:pt modelId="{70151DCA-288F-2D4D-9929-4B6476975D0B}" type="pres">
      <dgm:prSet presAssocID="{D8278360-81CC-254E-84F9-47BA81D54BA9}" presName="linearFlow" presStyleCnt="0">
        <dgm:presLayoutVars>
          <dgm:dir/>
          <dgm:animLvl val="lvl"/>
          <dgm:resizeHandles val="exact"/>
        </dgm:presLayoutVars>
      </dgm:prSet>
      <dgm:spPr/>
    </dgm:pt>
    <dgm:pt modelId="{75BB5B56-A284-9F4B-A774-6CF99B461FF8}" type="pres">
      <dgm:prSet presAssocID="{9F0AF8E8-F079-6C40-B58B-64DFF26446F2}" presName="composite" presStyleCnt="0"/>
      <dgm:spPr/>
    </dgm:pt>
    <dgm:pt modelId="{3092A98A-79A7-E442-9F47-B5B8F557C6C4}" type="pres">
      <dgm:prSet presAssocID="{9F0AF8E8-F079-6C40-B58B-64DFF26446F2}" presName="parentText" presStyleLbl="alignNode1" presStyleIdx="0" presStyleCnt="4">
        <dgm:presLayoutVars>
          <dgm:chMax val="1"/>
          <dgm:bulletEnabled val="1"/>
        </dgm:presLayoutVars>
      </dgm:prSet>
      <dgm:spPr/>
    </dgm:pt>
    <dgm:pt modelId="{1ED83BD2-B8F8-4840-B846-AEB2CA3A88AE}" type="pres">
      <dgm:prSet presAssocID="{9F0AF8E8-F079-6C40-B58B-64DFF26446F2}" presName="descendantText" presStyleLbl="alignAcc1" presStyleIdx="0" presStyleCnt="4">
        <dgm:presLayoutVars>
          <dgm:bulletEnabled val="1"/>
        </dgm:presLayoutVars>
      </dgm:prSet>
      <dgm:spPr/>
    </dgm:pt>
    <dgm:pt modelId="{E2236EF3-C99F-0E43-BECE-57C9B7B52CC6}" type="pres">
      <dgm:prSet presAssocID="{092A72C3-5E61-E14B-9CE0-4B111A0D218A}" presName="sp" presStyleCnt="0"/>
      <dgm:spPr/>
    </dgm:pt>
    <dgm:pt modelId="{B5FAF19F-73D5-5A48-8914-09FFE81E2BE3}" type="pres">
      <dgm:prSet presAssocID="{C209D53B-9D04-AC48-A388-BDA1EFCD6F14}" presName="composite" presStyleCnt="0"/>
      <dgm:spPr/>
    </dgm:pt>
    <dgm:pt modelId="{B9E5A616-916F-4740-9D95-22EB1B40053D}" type="pres">
      <dgm:prSet presAssocID="{C209D53B-9D04-AC48-A388-BDA1EFCD6F14}" presName="parentText" presStyleLbl="alignNode1" presStyleIdx="1" presStyleCnt="4">
        <dgm:presLayoutVars>
          <dgm:chMax val="1"/>
          <dgm:bulletEnabled val="1"/>
        </dgm:presLayoutVars>
      </dgm:prSet>
      <dgm:spPr/>
    </dgm:pt>
    <dgm:pt modelId="{D629E8F8-7999-AA4C-A413-A21ECDB6A447}" type="pres">
      <dgm:prSet presAssocID="{C209D53B-9D04-AC48-A388-BDA1EFCD6F14}" presName="descendantText" presStyleLbl="alignAcc1" presStyleIdx="1" presStyleCnt="4">
        <dgm:presLayoutVars>
          <dgm:bulletEnabled val="1"/>
        </dgm:presLayoutVars>
      </dgm:prSet>
      <dgm:spPr/>
    </dgm:pt>
    <dgm:pt modelId="{1B88B7BC-3641-184B-BAED-EADBAC8E7953}" type="pres">
      <dgm:prSet presAssocID="{6D49ACA7-CA54-3B49-BB48-8F92603A94CB}" presName="sp" presStyleCnt="0"/>
      <dgm:spPr/>
    </dgm:pt>
    <dgm:pt modelId="{3FA036F5-4405-324D-BAC9-60910B3A70C4}" type="pres">
      <dgm:prSet presAssocID="{FBB97DDC-09F3-FA4E-B0CF-B33160338CBA}" presName="composite" presStyleCnt="0"/>
      <dgm:spPr/>
    </dgm:pt>
    <dgm:pt modelId="{F314AEBC-B003-F641-848A-7268E195854D}" type="pres">
      <dgm:prSet presAssocID="{FBB97DDC-09F3-FA4E-B0CF-B33160338CBA}" presName="parentText" presStyleLbl="alignNode1" presStyleIdx="2" presStyleCnt="4" custLinFactNeighborX="-1792" custLinFactNeighborY="0">
        <dgm:presLayoutVars>
          <dgm:chMax val="1"/>
          <dgm:bulletEnabled val="1"/>
        </dgm:presLayoutVars>
      </dgm:prSet>
      <dgm:spPr/>
    </dgm:pt>
    <dgm:pt modelId="{99598434-2E22-7744-B29C-DF57992A76E6}" type="pres">
      <dgm:prSet presAssocID="{FBB97DDC-09F3-FA4E-B0CF-B33160338CBA}" presName="descendantText" presStyleLbl="alignAcc1" presStyleIdx="2" presStyleCnt="4">
        <dgm:presLayoutVars>
          <dgm:bulletEnabled val="1"/>
        </dgm:presLayoutVars>
      </dgm:prSet>
      <dgm:spPr/>
    </dgm:pt>
    <dgm:pt modelId="{2526D6B8-DBB8-4548-B269-154B38B0D59D}" type="pres">
      <dgm:prSet presAssocID="{2596B01F-136D-B145-8221-57540573D909}" presName="sp" presStyleCnt="0"/>
      <dgm:spPr/>
    </dgm:pt>
    <dgm:pt modelId="{0C775737-FC8A-A549-A4F6-7D5EB998A661}" type="pres">
      <dgm:prSet presAssocID="{DE905D8C-20B8-CD4E-BD7E-2088663BBB54}" presName="composite" presStyleCnt="0"/>
      <dgm:spPr/>
    </dgm:pt>
    <dgm:pt modelId="{EDA4DEF9-4FAF-6F45-8BD1-7EF1BCCF70FA}" type="pres">
      <dgm:prSet presAssocID="{DE905D8C-20B8-CD4E-BD7E-2088663BBB54}" presName="parentText" presStyleLbl="alignNode1" presStyleIdx="3" presStyleCnt="4">
        <dgm:presLayoutVars>
          <dgm:chMax val="1"/>
          <dgm:bulletEnabled val="1"/>
        </dgm:presLayoutVars>
      </dgm:prSet>
      <dgm:spPr/>
    </dgm:pt>
    <dgm:pt modelId="{CB3CEE12-2C67-8844-94C8-5937B3D0CC4D}" type="pres">
      <dgm:prSet presAssocID="{DE905D8C-20B8-CD4E-BD7E-2088663BBB54}" presName="descendantText" presStyleLbl="alignAcc1" presStyleIdx="3" presStyleCnt="4">
        <dgm:presLayoutVars>
          <dgm:bulletEnabled val="1"/>
        </dgm:presLayoutVars>
      </dgm:prSet>
      <dgm:spPr/>
    </dgm:pt>
  </dgm:ptLst>
  <dgm:cxnLst>
    <dgm:cxn modelId="{6830181D-A3F8-7E4B-A54C-B584450D9A98}" srcId="{D8278360-81CC-254E-84F9-47BA81D54BA9}" destId="{C209D53B-9D04-AC48-A388-BDA1EFCD6F14}" srcOrd="1" destOrd="0" parTransId="{32ABA1F9-A0D6-2A4C-A2EB-E98D718739EE}" sibTransId="{6D49ACA7-CA54-3B49-BB48-8F92603A94CB}"/>
    <dgm:cxn modelId="{8EBD8634-F4FE-CC4D-966D-171255629944}" type="presOf" srcId="{D8278360-81CC-254E-84F9-47BA81D54BA9}" destId="{70151DCA-288F-2D4D-9929-4B6476975D0B}" srcOrd="0" destOrd="0" presId="urn:microsoft.com/office/officeart/2005/8/layout/chevron2"/>
    <dgm:cxn modelId="{EC6A763C-1A91-E841-A174-B3C2DE400DBD}" type="presOf" srcId="{DE43E681-166E-9748-87E5-ACAAFF21438D}" destId="{CB3CEE12-2C67-8844-94C8-5937B3D0CC4D}" srcOrd="0" destOrd="0" presId="urn:microsoft.com/office/officeart/2005/8/layout/chevron2"/>
    <dgm:cxn modelId="{3574EF40-465A-E04C-BD33-48F843A25E2C}" type="presOf" srcId="{63B2169C-BD23-BD44-BCC9-75844DC166D6}" destId="{99598434-2E22-7744-B29C-DF57992A76E6}" srcOrd="0" destOrd="0" presId="urn:microsoft.com/office/officeart/2005/8/layout/chevron2"/>
    <dgm:cxn modelId="{48E3034D-7DFD-754A-8A69-456A241500B9}" type="presOf" srcId="{DAE7306B-B684-E244-9F75-0D9C37C434E5}" destId="{D629E8F8-7999-AA4C-A413-A21ECDB6A447}" srcOrd="0" destOrd="0" presId="urn:microsoft.com/office/officeart/2005/8/layout/chevron2"/>
    <dgm:cxn modelId="{16C39F5B-215C-8D44-9250-B1FC44344108}" srcId="{D8278360-81CC-254E-84F9-47BA81D54BA9}" destId="{9F0AF8E8-F079-6C40-B58B-64DFF26446F2}" srcOrd="0" destOrd="0" parTransId="{A6FB9FDD-C954-1A4F-8CCC-2E422F5CBBA8}" sibTransId="{092A72C3-5E61-E14B-9CE0-4B111A0D218A}"/>
    <dgm:cxn modelId="{462AE57E-A148-7B4A-98EB-9E2074D6A194}" type="presOf" srcId="{DE905D8C-20B8-CD4E-BD7E-2088663BBB54}" destId="{EDA4DEF9-4FAF-6F45-8BD1-7EF1BCCF70FA}" srcOrd="0" destOrd="0" presId="urn:microsoft.com/office/officeart/2005/8/layout/chevron2"/>
    <dgm:cxn modelId="{53308F85-A291-3742-BC58-B1CFAF32F949}" srcId="{D8278360-81CC-254E-84F9-47BA81D54BA9}" destId="{FBB97DDC-09F3-FA4E-B0CF-B33160338CBA}" srcOrd="2" destOrd="0" parTransId="{D046A04A-7607-B940-997D-C73B2AF53D70}" sibTransId="{2596B01F-136D-B145-8221-57540573D909}"/>
    <dgm:cxn modelId="{466DF395-8D78-5E47-BA17-4F16ADD559E4}" srcId="{C209D53B-9D04-AC48-A388-BDA1EFCD6F14}" destId="{DAE7306B-B684-E244-9F75-0D9C37C434E5}" srcOrd="0" destOrd="0" parTransId="{4267C118-0E3E-DA41-A6D9-738568B4FDA4}" sibTransId="{9B5E5FE0-1960-C649-B346-A8C67A7BF802}"/>
    <dgm:cxn modelId="{F0B1E499-C2ED-5948-A480-D86971C2CB42}" type="presOf" srcId="{F965A185-59E2-C845-8F4B-5E413BDBFDD9}" destId="{1ED83BD2-B8F8-4840-B846-AEB2CA3A88AE}" srcOrd="0" destOrd="0" presId="urn:microsoft.com/office/officeart/2005/8/layout/chevron2"/>
    <dgm:cxn modelId="{81878EBC-134F-764B-A1E4-BFEC967789B8}" srcId="{9F0AF8E8-F079-6C40-B58B-64DFF26446F2}" destId="{F965A185-59E2-C845-8F4B-5E413BDBFDD9}" srcOrd="0" destOrd="0" parTransId="{91048CDD-4149-034A-A518-BC21DC593BEB}" sibTransId="{EE47E951-86AF-5F4C-9511-BC6C88896428}"/>
    <dgm:cxn modelId="{689755D7-1601-E74B-8AB1-5B0A7570AF6B}" srcId="{FBB97DDC-09F3-FA4E-B0CF-B33160338CBA}" destId="{63B2169C-BD23-BD44-BCC9-75844DC166D6}" srcOrd="0" destOrd="0" parTransId="{59E4F453-9BCF-E641-892E-BFC9AFD7917E}" sibTransId="{230E7A34-9E54-2D4E-A8B0-4E0447A2D0DF}"/>
    <dgm:cxn modelId="{665BFCE5-82E1-0D42-BDA4-DAA77AA7402F}" srcId="{D8278360-81CC-254E-84F9-47BA81D54BA9}" destId="{DE905D8C-20B8-CD4E-BD7E-2088663BBB54}" srcOrd="3" destOrd="0" parTransId="{298CF957-B931-584A-B7D2-71B20754F09D}" sibTransId="{E4128DE7-4E45-5442-B429-4AC86D9CBD30}"/>
    <dgm:cxn modelId="{323234E6-BBD4-674A-88A3-3CEADCF6BAFF}" type="presOf" srcId="{9F0AF8E8-F079-6C40-B58B-64DFF26446F2}" destId="{3092A98A-79A7-E442-9F47-B5B8F557C6C4}" srcOrd="0" destOrd="0" presId="urn:microsoft.com/office/officeart/2005/8/layout/chevron2"/>
    <dgm:cxn modelId="{9C40C7ED-07FF-5447-8A05-516D66437608}" type="presOf" srcId="{C209D53B-9D04-AC48-A388-BDA1EFCD6F14}" destId="{B9E5A616-916F-4740-9D95-22EB1B40053D}" srcOrd="0" destOrd="0" presId="urn:microsoft.com/office/officeart/2005/8/layout/chevron2"/>
    <dgm:cxn modelId="{B71407F9-196D-7D40-AF1F-C595A1C0BD43}" type="presOf" srcId="{FBB97DDC-09F3-FA4E-B0CF-B33160338CBA}" destId="{F314AEBC-B003-F641-848A-7268E195854D}" srcOrd="0" destOrd="0" presId="urn:microsoft.com/office/officeart/2005/8/layout/chevron2"/>
    <dgm:cxn modelId="{00AE93FF-15CF-684C-85B9-60B9103E97EC}" srcId="{DE905D8C-20B8-CD4E-BD7E-2088663BBB54}" destId="{DE43E681-166E-9748-87E5-ACAAFF21438D}" srcOrd="0" destOrd="0" parTransId="{E4E196AB-212C-0C4B-9014-1CC79A2E1BCF}" sibTransId="{2D186D84-9BFA-6D4C-8023-803AD5B9886A}"/>
    <dgm:cxn modelId="{8913C78C-9595-734A-8834-8C80FFB6F268}" type="presParOf" srcId="{70151DCA-288F-2D4D-9929-4B6476975D0B}" destId="{75BB5B56-A284-9F4B-A774-6CF99B461FF8}" srcOrd="0" destOrd="0" presId="urn:microsoft.com/office/officeart/2005/8/layout/chevron2"/>
    <dgm:cxn modelId="{30161734-0BFF-2E4F-93C0-FF284EC4448E}" type="presParOf" srcId="{75BB5B56-A284-9F4B-A774-6CF99B461FF8}" destId="{3092A98A-79A7-E442-9F47-B5B8F557C6C4}" srcOrd="0" destOrd="0" presId="urn:microsoft.com/office/officeart/2005/8/layout/chevron2"/>
    <dgm:cxn modelId="{506030CD-28CD-4A43-9D49-83D94D372532}" type="presParOf" srcId="{75BB5B56-A284-9F4B-A774-6CF99B461FF8}" destId="{1ED83BD2-B8F8-4840-B846-AEB2CA3A88AE}" srcOrd="1" destOrd="0" presId="urn:microsoft.com/office/officeart/2005/8/layout/chevron2"/>
    <dgm:cxn modelId="{63C58C75-CB13-0E4D-804C-719C32CB961C}" type="presParOf" srcId="{70151DCA-288F-2D4D-9929-4B6476975D0B}" destId="{E2236EF3-C99F-0E43-BECE-57C9B7B52CC6}" srcOrd="1" destOrd="0" presId="urn:microsoft.com/office/officeart/2005/8/layout/chevron2"/>
    <dgm:cxn modelId="{48C596BE-2B5A-7646-8D3C-47028280A828}" type="presParOf" srcId="{70151DCA-288F-2D4D-9929-4B6476975D0B}" destId="{B5FAF19F-73D5-5A48-8914-09FFE81E2BE3}" srcOrd="2" destOrd="0" presId="urn:microsoft.com/office/officeart/2005/8/layout/chevron2"/>
    <dgm:cxn modelId="{ECD84FDA-C397-414E-AB81-54AB7FEC1DC9}" type="presParOf" srcId="{B5FAF19F-73D5-5A48-8914-09FFE81E2BE3}" destId="{B9E5A616-916F-4740-9D95-22EB1B40053D}" srcOrd="0" destOrd="0" presId="urn:microsoft.com/office/officeart/2005/8/layout/chevron2"/>
    <dgm:cxn modelId="{6AFF22AC-11AF-9B4C-AC9B-385508520EB1}" type="presParOf" srcId="{B5FAF19F-73D5-5A48-8914-09FFE81E2BE3}" destId="{D629E8F8-7999-AA4C-A413-A21ECDB6A447}" srcOrd="1" destOrd="0" presId="urn:microsoft.com/office/officeart/2005/8/layout/chevron2"/>
    <dgm:cxn modelId="{7ADB5B96-B26D-5F47-AD74-D372DF7A16BE}" type="presParOf" srcId="{70151DCA-288F-2D4D-9929-4B6476975D0B}" destId="{1B88B7BC-3641-184B-BAED-EADBAC8E7953}" srcOrd="3" destOrd="0" presId="urn:microsoft.com/office/officeart/2005/8/layout/chevron2"/>
    <dgm:cxn modelId="{52FB2D8F-7728-1643-A1A0-C987F59CE88C}" type="presParOf" srcId="{70151DCA-288F-2D4D-9929-4B6476975D0B}" destId="{3FA036F5-4405-324D-BAC9-60910B3A70C4}" srcOrd="4" destOrd="0" presId="urn:microsoft.com/office/officeart/2005/8/layout/chevron2"/>
    <dgm:cxn modelId="{3ABB77D4-9B02-954C-8E11-D4E88275B948}" type="presParOf" srcId="{3FA036F5-4405-324D-BAC9-60910B3A70C4}" destId="{F314AEBC-B003-F641-848A-7268E195854D}" srcOrd="0" destOrd="0" presId="urn:microsoft.com/office/officeart/2005/8/layout/chevron2"/>
    <dgm:cxn modelId="{20C279C9-9D83-024D-B83A-54C331140185}" type="presParOf" srcId="{3FA036F5-4405-324D-BAC9-60910B3A70C4}" destId="{99598434-2E22-7744-B29C-DF57992A76E6}" srcOrd="1" destOrd="0" presId="urn:microsoft.com/office/officeart/2005/8/layout/chevron2"/>
    <dgm:cxn modelId="{29A1BEC3-90C0-CB43-BF02-9C2B9713C431}" type="presParOf" srcId="{70151DCA-288F-2D4D-9929-4B6476975D0B}" destId="{2526D6B8-DBB8-4548-B269-154B38B0D59D}" srcOrd="5" destOrd="0" presId="urn:microsoft.com/office/officeart/2005/8/layout/chevron2"/>
    <dgm:cxn modelId="{72BA284F-EC84-C649-9F45-15D16710B322}" type="presParOf" srcId="{70151DCA-288F-2D4D-9929-4B6476975D0B}" destId="{0C775737-FC8A-A549-A4F6-7D5EB998A661}" srcOrd="6" destOrd="0" presId="urn:microsoft.com/office/officeart/2005/8/layout/chevron2"/>
    <dgm:cxn modelId="{6F8364FE-4B5D-DD4A-87B2-04A7FAFD999C}" type="presParOf" srcId="{0C775737-FC8A-A549-A4F6-7D5EB998A661}" destId="{EDA4DEF9-4FAF-6F45-8BD1-7EF1BCCF70FA}" srcOrd="0" destOrd="0" presId="urn:microsoft.com/office/officeart/2005/8/layout/chevron2"/>
    <dgm:cxn modelId="{CD3B1F6E-1F4E-644E-B24F-13BD03D31AC2}" type="presParOf" srcId="{0C775737-FC8A-A549-A4F6-7D5EB998A661}" destId="{CB3CEE12-2C67-8844-94C8-5937B3D0CC4D}"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9A3D79-2C9A-684D-84B6-CAADD2E7C759}">
      <dsp:nvSpPr>
        <dsp:cNvPr id="0" name=""/>
        <dsp:cNvSpPr/>
      </dsp:nvSpPr>
      <dsp:spPr>
        <a:xfrm>
          <a:off x="1560" y="81690"/>
          <a:ext cx="1521190" cy="525082"/>
        </a:xfrm>
        <a:prstGeom prst="rect">
          <a:avLst/>
        </a:prstGeom>
        <a:solidFill>
          <a:schemeClr val="tx1">
            <a:lumMod val="50000"/>
            <a:lumOff val="50000"/>
            <a:alpha val="6477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n-SG" sz="1400" b="1" i="0" kern="1200" dirty="0">
              <a:latin typeface="Source Serif Pro" panose="02040603050405020204" pitchFamily="18" charset="0"/>
              <a:ea typeface="Source Serif Pro" panose="02040603050405020204" pitchFamily="18" charset="0"/>
            </a:rPr>
            <a:t>Smart devices</a:t>
          </a:r>
          <a:endParaRPr lang="en-GB" sz="1400" b="1" kern="1200" dirty="0">
            <a:latin typeface="Source Serif Pro" panose="02040603050405020204" pitchFamily="18" charset="0"/>
            <a:ea typeface="Source Serif Pro" panose="02040603050405020204" pitchFamily="18" charset="0"/>
          </a:endParaRPr>
        </a:p>
      </dsp:txBody>
      <dsp:txXfrm>
        <a:off x="1560" y="81690"/>
        <a:ext cx="1521190" cy="525082"/>
      </dsp:txXfrm>
    </dsp:sp>
    <dsp:sp modelId="{BFDA2ACD-9F29-5D48-B6C3-392EB1546AF0}">
      <dsp:nvSpPr>
        <dsp:cNvPr id="0" name=""/>
        <dsp:cNvSpPr/>
      </dsp:nvSpPr>
      <dsp:spPr>
        <a:xfrm>
          <a:off x="1560" y="606773"/>
          <a:ext cx="1521190" cy="4304159"/>
        </a:xfrm>
        <a:prstGeom prst="rect">
          <a:avLst/>
        </a:prstGeom>
        <a:solidFill>
          <a:schemeClr val="bg1">
            <a:alpha val="90000"/>
          </a:schemeClr>
        </a:solidFill>
        <a:ln w="6350" cap="flat" cmpd="sng" algn="ctr">
          <a:solidFill>
            <a:schemeClr val="dk2">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SG" sz="1400" b="0" i="0" kern="1200" dirty="0">
              <a:solidFill>
                <a:srgbClr val="000000"/>
              </a:solidFill>
              <a:effectLst/>
              <a:latin typeface="Source Serif Pro" panose="02040603050405020204" pitchFamily="18" charset="0"/>
              <a:ea typeface="Source Serif Pro" panose="02040603050405020204" pitchFamily="18" charset="0"/>
            </a:rPr>
            <a:t>Collects data from its environment, user inputs, or usage patterns </a:t>
          </a:r>
          <a:endParaRPr lang="en-GB" sz="1400" kern="1200" dirty="0">
            <a:latin typeface="Source Serif Pro" panose="02040603050405020204" pitchFamily="18" charset="0"/>
            <a:ea typeface="Source Serif Pro" panose="02040603050405020204" pitchFamily="18" charset="0"/>
          </a:endParaRPr>
        </a:p>
        <a:p>
          <a:pPr marL="114300" lvl="1" indent="-114300" algn="l" defTabSz="622300">
            <a:lnSpc>
              <a:spcPct val="90000"/>
            </a:lnSpc>
            <a:spcBef>
              <a:spcPct val="0"/>
            </a:spcBef>
            <a:spcAft>
              <a:spcPct val="15000"/>
            </a:spcAft>
            <a:buChar char="•"/>
          </a:pPr>
          <a:r>
            <a:rPr lang="en-SG" sz="1400" b="0" i="0" kern="1200" dirty="0">
              <a:solidFill>
                <a:srgbClr val="000000"/>
              </a:solidFill>
              <a:effectLst/>
              <a:latin typeface="Source Serif Pro" panose="02040603050405020204" pitchFamily="18" charset="0"/>
              <a:ea typeface="Source Serif Pro" panose="02040603050405020204" pitchFamily="18" charset="0"/>
            </a:rPr>
            <a:t>Communicates data over the internet to and from its IoT application</a:t>
          </a:r>
          <a:endParaRPr lang="en-GB" sz="1400" kern="1200" dirty="0">
            <a:latin typeface="Source Serif Pro" panose="02040603050405020204" pitchFamily="18" charset="0"/>
            <a:ea typeface="Source Serif Pro" panose="02040603050405020204" pitchFamily="18" charset="0"/>
          </a:endParaRPr>
        </a:p>
        <a:p>
          <a:pPr marL="114300" lvl="1" indent="-114300" algn="l" defTabSz="622300">
            <a:lnSpc>
              <a:spcPct val="90000"/>
            </a:lnSpc>
            <a:spcBef>
              <a:spcPct val="0"/>
            </a:spcBef>
            <a:spcAft>
              <a:spcPct val="15000"/>
            </a:spcAft>
            <a:buChar char="•"/>
          </a:pPr>
          <a:r>
            <a:rPr lang="en-GB" sz="1400" kern="1200" dirty="0">
              <a:latin typeface="Source Serif Pro" panose="02040603050405020204" pitchFamily="18" charset="0"/>
              <a:ea typeface="Source Serif Pro" panose="02040603050405020204" pitchFamily="18" charset="0"/>
            </a:rPr>
            <a:t>Examples-Tel</a:t>
          </a:r>
          <a:r>
            <a:rPr lang="en-SG" sz="1400" b="0" i="0" kern="1200" dirty="0">
              <a:solidFill>
                <a:srgbClr val="000000"/>
              </a:solidFill>
              <a:effectLst/>
              <a:latin typeface="Source Serif Pro" panose="02040603050405020204" pitchFamily="18" charset="0"/>
              <a:ea typeface="Source Serif Pro" panose="02040603050405020204" pitchFamily="18" charset="0"/>
            </a:rPr>
            <a:t>evision, security camera, or exercise equipment, with given computing capabilities</a:t>
          </a:r>
          <a:endParaRPr lang="en-GB" sz="1400" kern="1200" dirty="0">
            <a:latin typeface="Source Serif Pro" panose="02040603050405020204" pitchFamily="18" charset="0"/>
            <a:ea typeface="Source Serif Pro" panose="02040603050405020204" pitchFamily="18" charset="0"/>
          </a:endParaRPr>
        </a:p>
        <a:p>
          <a:pPr marL="114300" lvl="1" indent="-114300" algn="l" defTabSz="622300">
            <a:lnSpc>
              <a:spcPct val="90000"/>
            </a:lnSpc>
            <a:spcBef>
              <a:spcPct val="0"/>
            </a:spcBef>
            <a:spcAft>
              <a:spcPct val="15000"/>
            </a:spcAft>
            <a:buChar char="•"/>
          </a:pPr>
          <a:endParaRPr lang="en-GB" sz="1400" kern="1200" dirty="0"/>
        </a:p>
      </dsp:txBody>
      <dsp:txXfrm>
        <a:off x="1560" y="606773"/>
        <a:ext cx="1521190" cy="4304159"/>
      </dsp:txXfrm>
    </dsp:sp>
    <dsp:sp modelId="{4F04C493-1262-5944-86EF-CBF413A74173}">
      <dsp:nvSpPr>
        <dsp:cNvPr id="0" name=""/>
        <dsp:cNvSpPr/>
      </dsp:nvSpPr>
      <dsp:spPr>
        <a:xfrm>
          <a:off x="1735716" y="81690"/>
          <a:ext cx="1521190" cy="525082"/>
        </a:xfrm>
        <a:prstGeom prst="rect">
          <a:avLst/>
        </a:prstGeom>
        <a:solidFill>
          <a:schemeClr val="tx1">
            <a:lumMod val="50000"/>
            <a:lumOff val="50000"/>
            <a:alpha val="6500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n-SG" sz="1400" b="1" i="0" kern="1200" dirty="0">
              <a:solidFill>
                <a:srgbClr val="000000"/>
              </a:solidFill>
              <a:effectLst/>
              <a:latin typeface="Source Serif Pro" panose="02040603050405020204" pitchFamily="18" charset="0"/>
              <a:ea typeface="Source Serif Pro" panose="02040603050405020204" pitchFamily="18" charset="0"/>
            </a:rPr>
            <a:t>IoT application</a:t>
          </a:r>
          <a:endParaRPr lang="en-GB" sz="1400" b="1" kern="1200" dirty="0">
            <a:latin typeface="Source Serif Pro" panose="02040603050405020204" pitchFamily="18" charset="0"/>
            <a:ea typeface="Source Serif Pro" panose="02040603050405020204" pitchFamily="18" charset="0"/>
          </a:endParaRPr>
        </a:p>
      </dsp:txBody>
      <dsp:txXfrm>
        <a:off x="1735716" y="81690"/>
        <a:ext cx="1521190" cy="525082"/>
      </dsp:txXfrm>
    </dsp:sp>
    <dsp:sp modelId="{8946F332-5167-4F46-964F-930A9AA3F23D}">
      <dsp:nvSpPr>
        <dsp:cNvPr id="0" name=""/>
        <dsp:cNvSpPr/>
      </dsp:nvSpPr>
      <dsp:spPr>
        <a:xfrm>
          <a:off x="1735716" y="606773"/>
          <a:ext cx="1521190" cy="4304159"/>
        </a:xfrm>
        <a:prstGeom prst="rect">
          <a:avLst/>
        </a:prstGeom>
        <a:solidFill>
          <a:schemeClr val="bg1"/>
        </a:solidFill>
        <a:ln w="6350" cap="flat" cmpd="sng" algn="ctr">
          <a:solidFill>
            <a:schemeClr val="dk2">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SG" sz="1400" b="0" i="0" kern="1200" dirty="0">
              <a:solidFill>
                <a:srgbClr val="000000"/>
              </a:solidFill>
              <a:effectLst/>
              <a:latin typeface="Source Serif Pro" panose="02040603050405020204" pitchFamily="18" charset="0"/>
              <a:ea typeface="Source Serif Pro" panose="02040603050405020204" pitchFamily="18" charset="0"/>
              <a:cs typeface="+mn-cs"/>
            </a:rPr>
            <a:t>Collection of</a:t>
          </a:r>
          <a:br>
            <a:rPr lang="en-SG" sz="1400" b="0" i="0" kern="1200" dirty="0">
              <a:solidFill>
                <a:srgbClr val="000000"/>
              </a:solidFill>
              <a:effectLst/>
              <a:latin typeface="Source Serif Pro" panose="02040603050405020204" pitchFamily="18" charset="0"/>
              <a:ea typeface="Source Serif Pro" panose="02040603050405020204" pitchFamily="18" charset="0"/>
              <a:cs typeface="+mn-cs"/>
            </a:rPr>
          </a:br>
          <a:r>
            <a:rPr lang="en-SG" sz="1400" b="0" i="0" kern="1200" dirty="0">
              <a:solidFill>
                <a:srgbClr val="000000"/>
              </a:solidFill>
              <a:effectLst/>
              <a:latin typeface="Source Serif Pro" panose="02040603050405020204" pitchFamily="18" charset="0"/>
              <a:ea typeface="Source Serif Pro" panose="02040603050405020204" pitchFamily="18" charset="0"/>
              <a:cs typeface="+mn-cs"/>
            </a:rPr>
            <a:t>services and software that integrates data received from various IoT devices</a:t>
          </a:r>
          <a:endParaRPr lang="en-GB" sz="1400" b="0" i="0" kern="1200" dirty="0">
            <a:solidFill>
              <a:srgbClr val="000000"/>
            </a:solidFill>
            <a:effectLst/>
            <a:latin typeface="Source Serif Pro" panose="02040603050405020204" pitchFamily="18" charset="0"/>
            <a:ea typeface="Source Serif Pro" panose="02040603050405020204" pitchFamily="18" charset="0"/>
            <a:cs typeface="+mn-cs"/>
          </a:endParaRPr>
        </a:p>
        <a:p>
          <a:pPr marL="114300" lvl="1" indent="-114300" algn="l" defTabSz="622300">
            <a:lnSpc>
              <a:spcPct val="90000"/>
            </a:lnSpc>
            <a:spcBef>
              <a:spcPct val="0"/>
            </a:spcBef>
            <a:spcAft>
              <a:spcPct val="15000"/>
            </a:spcAft>
            <a:buChar char="•"/>
          </a:pPr>
          <a:r>
            <a:rPr lang="en-SG" sz="1400" b="0" i="0" kern="1200" dirty="0">
              <a:solidFill>
                <a:srgbClr val="000000"/>
              </a:solidFill>
              <a:effectLst/>
              <a:latin typeface="Source Serif Pro" panose="02040603050405020204" pitchFamily="18" charset="0"/>
              <a:ea typeface="Source Serif Pro" panose="02040603050405020204" pitchFamily="18" charset="0"/>
              <a:cs typeface="+mn-cs"/>
            </a:rPr>
            <a:t>Decisions made using ML or AI are communicated back to the IoT device which then responds</a:t>
          </a:r>
          <a:br>
            <a:rPr lang="en-SG" sz="1400" b="0" i="0" kern="1200" dirty="0">
              <a:solidFill>
                <a:srgbClr val="000000"/>
              </a:solidFill>
              <a:effectLst/>
              <a:latin typeface="Source Serif Pro" panose="02040603050405020204" pitchFamily="18" charset="0"/>
              <a:ea typeface="Source Serif Pro" panose="02040603050405020204" pitchFamily="18" charset="0"/>
              <a:cs typeface="+mn-cs"/>
            </a:rPr>
          </a:br>
          <a:r>
            <a:rPr lang="en-SG" sz="1400" b="0" i="0" kern="1200" dirty="0">
              <a:solidFill>
                <a:srgbClr val="000000"/>
              </a:solidFill>
              <a:effectLst/>
              <a:latin typeface="Source Serif Pro" panose="02040603050405020204" pitchFamily="18" charset="0"/>
              <a:ea typeface="Source Serif Pro" panose="02040603050405020204" pitchFamily="18" charset="0"/>
              <a:cs typeface="+mn-cs"/>
            </a:rPr>
            <a:t>intelligently to inputs. </a:t>
          </a:r>
          <a:endParaRPr lang="en-GB" sz="1400" b="0" i="0" kern="1200" dirty="0">
            <a:solidFill>
              <a:srgbClr val="000000"/>
            </a:solidFill>
            <a:effectLst/>
            <a:latin typeface="Source Serif Pro" panose="02040603050405020204" pitchFamily="18" charset="0"/>
            <a:ea typeface="Source Serif Pro" panose="02040603050405020204" pitchFamily="18" charset="0"/>
            <a:cs typeface="+mn-cs"/>
          </a:endParaRPr>
        </a:p>
      </dsp:txBody>
      <dsp:txXfrm>
        <a:off x="1735716" y="606773"/>
        <a:ext cx="1521190" cy="4304159"/>
      </dsp:txXfrm>
    </dsp:sp>
    <dsp:sp modelId="{507E2D69-378D-3F4F-818B-3C326E122946}">
      <dsp:nvSpPr>
        <dsp:cNvPr id="0" name=""/>
        <dsp:cNvSpPr/>
      </dsp:nvSpPr>
      <dsp:spPr>
        <a:xfrm>
          <a:off x="3469873" y="84574"/>
          <a:ext cx="1521190" cy="525082"/>
        </a:xfrm>
        <a:prstGeom prst="rect">
          <a:avLst/>
        </a:prstGeom>
        <a:solidFill>
          <a:schemeClr val="tx1">
            <a:lumMod val="50000"/>
            <a:lumOff val="50000"/>
            <a:alpha val="6500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n-SG" sz="1400" b="1" i="0" kern="1200" dirty="0">
              <a:solidFill>
                <a:srgbClr val="000000"/>
              </a:solidFill>
              <a:effectLst/>
              <a:latin typeface="Source Serif Pro" panose="02040603050405020204" pitchFamily="18" charset="0"/>
              <a:ea typeface="Source Serif Pro" panose="02040603050405020204" pitchFamily="18" charset="0"/>
              <a:cs typeface="+mn-cs"/>
            </a:rPr>
            <a:t>A graphical user interface</a:t>
          </a:r>
          <a:endParaRPr lang="en-GB" sz="1400" b="1" i="0" kern="1200" dirty="0">
            <a:solidFill>
              <a:srgbClr val="000000"/>
            </a:solidFill>
            <a:effectLst/>
            <a:latin typeface="Source Serif Pro" panose="02040603050405020204" pitchFamily="18" charset="0"/>
            <a:ea typeface="Source Serif Pro" panose="02040603050405020204" pitchFamily="18" charset="0"/>
            <a:cs typeface="+mn-cs"/>
          </a:endParaRPr>
        </a:p>
      </dsp:txBody>
      <dsp:txXfrm>
        <a:off x="3469873" y="84574"/>
        <a:ext cx="1521190" cy="525082"/>
      </dsp:txXfrm>
    </dsp:sp>
    <dsp:sp modelId="{BE717242-6099-5B4D-89E1-3208A21A99C3}">
      <dsp:nvSpPr>
        <dsp:cNvPr id="0" name=""/>
        <dsp:cNvSpPr/>
      </dsp:nvSpPr>
      <dsp:spPr>
        <a:xfrm>
          <a:off x="3469873" y="615424"/>
          <a:ext cx="1521190" cy="4292624"/>
        </a:xfrm>
        <a:prstGeom prst="rect">
          <a:avLst/>
        </a:prstGeom>
        <a:solidFill>
          <a:schemeClr val="bg1"/>
        </a:solidFill>
        <a:ln w="6350" cap="flat" cmpd="sng" algn="ctr">
          <a:solidFill>
            <a:schemeClr val="dk2">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GB" sz="1400" kern="1200" dirty="0">
              <a:latin typeface="Source Serif Pro" panose="02040603050405020204" pitchFamily="18" charset="0"/>
              <a:ea typeface="Source Serif Pro" panose="02040603050405020204" pitchFamily="18" charset="0"/>
            </a:rPr>
            <a:t>Manages </a:t>
          </a:r>
          <a:r>
            <a:rPr lang="en-SG" sz="1400" b="0" i="0" kern="1200" dirty="0">
              <a:solidFill>
                <a:srgbClr val="000000"/>
              </a:solidFill>
              <a:effectLst/>
              <a:latin typeface="Source Serif Pro" panose="02040603050405020204" pitchFamily="18" charset="0"/>
              <a:ea typeface="Source Serif Pro" panose="02040603050405020204" pitchFamily="18" charset="0"/>
            </a:rPr>
            <a:t>IoT device or fleet of devices</a:t>
          </a:r>
          <a:endParaRPr lang="en-GB" sz="1400" kern="1200" dirty="0">
            <a:latin typeface="Source Serif Pro" panose="02040603050405020204" pitchFamily="18" charset="0"/>
            <a:ea typeface="Source Serif Pro" panose="02040603050405020204" pitchFamily="18" charset="0"/>
          </a:endParaRPr>
        </a:p>
        <a:p>
          <a:pPr marL="114300" lvl="1" indent="-114300" algn="l" defTabSz="622300">
            <a:lnSpc>
              <a:spcPct val="90000"/>
            </a:lnSpc>
            <a:spcBef>
              <a:spcPct val="0"/>
            </a:spcBef>
            <a:spcAft>
              <a:spcPct val="15000"/>
            </a:spcAft>
            <a:buChar char="•"/>
          </a:pPr>
          <a:r>
            <a:rPr lang="en-GB" sz="1400" kern="1200" dirty="0">
              <a:latin typeface="Source Serif Pro" panose="02040603050405020204" pitchFamily="18" charset="0"/>
              <a:ea typeface="Source Serif Pro" panose="02040603050405020204" pitchFamily="18" charset="0"/>
            </a:rPr>
            <a:t>Examples- </a:t>
          </a:r>
          <a:r>
            <a:rPr lang="en-SG" sz="1400" b="0" i="0" kern="1200" dirty="0">
              <a:solidFill>
                <a:srgbClr val="000000"/>
              </a:solidFill>
              <a:effectLst/>
              <a:latin typeface="Source Serif Pro" panose="02040603050405020204" pitchFamily="18" charset="0"/>
              <a:ea typeface="Source Serif Pro" panose="02040603050405020204" pitchFamily="18" charset="0"/>
            </a:rPr>
            <a:t>website that can be used to register and control smart devices</a:t>
          </a:r>
          <a:endParaRPr lang="en-GB" sz="1400" kern="1200" dirty="0">
            <a:latin typeface="Source Serif Pro" panose="02040603050405020204" pitchFamily="18" charset="0"/>
            <a:ea typeface="Source Serif Pro" panose="02040603050405020204" pitchFamily="18" charset="0"/>
          </a:endParaRPr>
        </a:p>
      </dsp:txBody>
      <dsp:txXfrm>
        <a:off x="3469873" y="615424"/>
        <a:ext cx="1521190" cy="429262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92A98A-79A7-E442-9F47-B5B8F557C6C4}">
      <dsp:nvSpPr>
        <dsp:cNvPr id="0" name=""/>
        <dsp:cNvSpPr/>
      </dsp:nvSpPr>
      <dsp:spPr>
        <a:xfrm rot="5400000">
          <a:off x="-118481" y="120912"/>
          <a:ext cx="789879" cy="552915"/>
        </a:xfrm>
        <a:prstGeom prst="chevron">
          <a:avLst/>
        </a:prstGeom>
        <a:solidFill>
          <a:schemeClr val="accent3">
            <a:shade val="80000"/>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SG" sz="600" b="1" i="0" kern="1200" dirty="0">
              <a:effectLst/>
              <a:latin typeface="Source Serif Pro Black" panose="02040603050405020204" pitchFamily="18" charset="0"/>
              <a:ea typeface="Source Serif Pro Black" panose="02040603050405020204" pitchFamily="18" charset="0"/>
            </a:rPr>
            <a:t>Smart</a:t>
          </a:r>
          <a:br>
            <a:rPr lang="en-SG" sz="600" b="1" i="0" kern="1200" dirty="0">
              <a:latin typeface="Source Serif Pro Black" panose="02040603050405020204" pitchFamily="18" charset="0"/>
              <a:ea typeface="Source Serif Pro Black" panose="02040603050405020204" pitchFamily="18" charset="0"/>
            </a:rPr>
          </a:br>
          <a:r>
            <a:rPr lang="en-SG" sz="600" b="1" i="0" kern="1200" dirty="0">
              <a:effectLst/>
              <a:latin typeface="Source Serif Pro Black" panose="02040603050405020204" pitchFamily="18" charset="0"/>
              <a:ea typeface="Source Serif Pro Black" panose="02040603050405020204" pitchFamily="18" charset="0"/>
            </a:rPr>
            <a:t>thermostats</a:t>
          </a:r>
          <a:endParaRPr lang="en-GB" sz="600" b="1" i="0" kern="1200" dirty="0">
            <a:latin typeface="Source Serif Pro Black" panose="02040603050405020204" pitchFamily="18" charset="0"/>
            <a:ea typeface="Source Serif Pro Black" panose="02040603050405020204" pitchFamily="18" charset="0"/>
          </a:endParaRPr>
        </a:p>
      </dsp:txBody>
      <dsp:txXfrm rot="-5400000">
        <a:off x="2" y="278888"/>
        <a:ext cx="552915" cy="236964"/>
      </dsp:txXfrm>
    </dsp:sp>
    <dsp:sp modelId="{1ED83BD2-B8F8-4840-B846-AEB2CA3A88AE}">
      <dsp:nvSpPr>
        <dsp:cNvPr id="0" name=""/>
        <dsp:cNvSpPr/>
      </dsp:nvSpPr>
      <dsp:spPr>
        <a:xfrm rot="5400000">
          <a:off x="2546538" y="-1991192"/>
          <a:ext cx="513421" cy="4500668"/>
        </a:xfrm>
        <a:prstGeom prst="round2SameRect">
          <a:avLst/>
        </a:prstGeom>
        <a:solidFill>
          <a:schemeClr val="lt1">
            <a:alpha val="90000"/>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SG" sz="1100" b="0" i="0" kern="1200" dirty="0">
              <a:effectLst/>
              <a:latin typeface="Source Serif Pro" panose="02040603050405020204" pitchFamily="18" charset="0"/>
              <a:ea typeface="Source Serif Pro" panose="02040603050405020204" pitchFamily="18" charset="0"/>
            </a:rPr>
            <a:t>Use smartphone or tablet to monitor and control </a:t>
          </a:r>
          <a:br>
            <a:rPr lang="en-SG" sz="1100" kern="1200" dirty="0">
              <a:latin typeface="Source Serif Pro" panose="02040603050405020204" pitchFamily="18" charset="0"/>
              <a:ea typeface="Source Serif Pro" panose="02040603050405020204" pitchFamily="18" charset="0"/>
            </a:rPr>
          </a:br>
          <a:r>
            <a:rPr lang="en-SG" sz="1100" b="0" i="0" kern="1200" dirty="0">
              <a:effectLst/>
              <a:latin typeface="Source Serif Pro" panose="02040603050405020204" pitchFamily="18" charset="0"/>
              <a:ea typeface="Source Serif Pro" panose="02040603050405020204" pitchFamily="18" charset="0"/>
            </a:rPr>
            <a:t>home temperature</a:t>
          </a:r>
          <a:endParaRPr lang="en-GB" sz="1100" kern="1200" dirty="0"/>
        </a:p>
      </dsp:txBody>
      <dsp:txXfrm rot="-5400000">
        <a:off x="552915" y="27494"/>
        <a:ext cx="4475605" cy="463295"/>
      </dsp:txXfrm>
    </dsp:sp>
    <dsp:sp modelId="{36FAEB7B-2637-F645-9B91-790A313FF36C}">
      <dsp:nvSpPr>
        <dsp:cNvPr id="0" name=""/>
        <dsp:cNvSpPr/>
      </dsp:nvSpPr>
      <dsp:spPr>
        <a:xfrm rot="5400000">
          <a:off x="-118481" y="811137"/>
          <a:ext cx="789879" cy="552915"/>
        </a:xfrm>
        <a:prstGeom prst="chevron">
          <a:avLst/>
        </a:prstGeom>
        <a:solidFill>
          <a:schemeClr val="accent3">
            <a:shade val="80000"/>
            <a:hueOff val="0"/>
            <a:satOff val="0"/>
            <a:lumOff val="3818"/>
            <a:alphaOff val="0"/>
          </a:schemeClr>
        </a:solidFill>
        <a:ln w="12700" cap="flat" cmpd="sng" algn="ctr">
          <a:solidFill>
            <a:schemeClr val="accent3">
              <a:shade val="80000"/>
              <a:hueOff val="0"/>
              <a:satOff val="0"/>
              <a:lumOff val="381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SG" sz="600" b="1" i="0" kern="1200" dirty="0">
              <a:solidFill>
                <a:prstClr val="white"/>
              </a:solidFill>
              <a:effectLst/>
              <a:latin typeface="Source Serif Pro Black" panose="02040603050405020204" pitchFamily="18" charset="0"/>
              <a:ea typeface="Source Serif Pro Black" panose="02040603050405020204" pitchFamily="18" charset="0"/>
              <a:cs typeface="+mn-cs"/>
            </a:rPr>
            <a:t>Smart</a:t>
          </a:r>
          <a:r>
            <a:rPr lang="en-SG" sz="600" b="0" i="0" kern="1200" dirty="0">
              <a:effectLst/>
              <a:latin typeface="Source Serif Pro" panose="02040603050405020204" pitchFamily="18" charset="0"/>
              <a:ea typeface="Source Serif Pro" panose="02040603050405020204" pitchFamily="18" charset="0"/>
            </a:rPr>
            <a:t> </a:t>
          </a:r>
          <a:r>
            <a:rPr lang="en-SG" sz="600" b="1" i="0" kern="1200" dirty="0">
              <a:effectLst/>
              <a:latin typeface="Source Serif Pro Black" panose="02040603050405020204" pitchFamily="18" charset="0"/>
              <a:ea typeface="Source Serif Pro Black" panose="02040603050405020204" pitchFamily="18" charset="0"/>
            </a:rPr>
            <a:t>lights</a:t>
          </a:r>
          <a:endParaRPr lang="en-GB" sz="600" b="1" i="0" kern="1200" dirty="0">
            <a:latin typeface="Source Serif Pro Black" panose="02040603050405020204" pitchFamily="18" charset="0"/>
            <a:ea typeface="Source Serif Pro Black" panose="02040603050405020204" pitchFamily="18" charset="0"/>
          </a:endParaRPr>
        </a:p>
      </dsp:txBody>
      <dsp:txXfrm rot="-5400000">
        <a:off x="2" y="969113"/>
        <a:ext cx="552915" cy="236964"/>
      </dsp:txXfrm>
    </dsp:sp>
    <dsp:sp modelId="{BC2FB773-03E6-5E43-BD23-490474A56230}">
      <dsp:nvSpPr>
        <dsp:cNvPr id="0" name=""/>
        <dsp:cNvSpPr/>
      </dsp:nvSpPr>
      <dsp:spPr>
        <a:xfrm rot="5400000">
          <a:off x="2546538" y="-1300967"/>
          <a:ext cx="513421" cy="4500668"/>
        </a:xfrm>
        <a:prstGeom prst="round2SameRect">
          <a:avLst/>
        </a:prstGeom>
        <a:solidFill>
          <a:schemeClr val="lt1">
            <a:alpha val="90000"/>
            <a:hueOff val="0"/>
            <a:satOff val="0"/>
            <a:lumOff val="0"/>
            <a:alphaOff val="0"/>
          </a:schemeClr>
        </a:solidFill>
        <a:ln w="12700" cap="flat" cmpd="sng" algn="ctr">
          <a:solidFill>
            <a:schemeClr val="accent3">
              <a:shade val="80000"/>
              <a:hueOff val="0"/>
              <a:satOff val="0"/>
              <a:lumOff val="381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SG" sz="1100" b="0" i="0" kern="1200" dirty="0">
              <a:effectLst/>
              <a:latin typeface="Source Serif Pro" panose="02040603050405020204" pitchFamily="18" charset="0"/>
              <a:ea typeface="Source Serif Pro" panose="02040603050405020204" pitchFamily="18" charset="0"/>
            </a:rPr>
            <a:t>Set schedules and control the lights at home </a:t>
          </a:r>
          <a:br>
            <a:rPr lang="en-SG" sz="1100" kern="1200" dirty="0">
              <a:latin typeface="Source Serif Pro" panose="02040603050405020204" pitchFamily="18" charset="0"/>
              <a:ea typeface="Source Serif Pro" panose="02040603050405020204" pitchFamily="18" charset="0"/>
            </a:rPr>
          </a:br>
          <a:r>
            <a:rPr lang="en-SG" sz="1100" b="0" i="0" kern="1200" dirty="0">
              <a:effectLst/>
              <a:latin typeface="Source Serif Pro" panose="02040603050405020204" pitchFamily="18" charset="0"/>
              <a:ea typeface="Source Serif Pro" panose="02040603050405020204" pitchFamily="18" charset="0"/>
            </a:rPr>
            <a:t>for when they should turn on or off</a:t>
          </a:r>
          <a:endParaRPr lang="en-GB" sz="1100" kern="1200" dirty="0"/>
        </a:p>
      </dsp:txBody>
      <dsp:txXfrm rot="-5400000">
        <a:off x="552915" y="717719"/>
        <a:ext cx="4475605" cy="463295"/>
      </dsp:txXfrm>
    </dsp:sp>
    <dsp:sp modelId="{04852C86-CC01-0649-8011-69DA97DD8B9B}">
      <dsp:nvSpPr>
        <dsp:cNvPr id="0" name=""/>
        <dsp:cNvSpPr/>
      </dsp:nvSpPr>
      <dsp:spPr>
        <a:xfrm rot="5400000">
          <a:off x="-118481" y="1501361"/>
          <a:ext cx="789879" cy="552915"/>
        </a:xfrm>
        <a:prstGeom prst="chevron">
          <a:avLst/>
        </a:prstGeom>
        <a:solidFill>
          <a:schemeClr val="accent3">
            <a:shade val="80000"/>
            <a:hueOff val="0"/>
            <a:satOff val="0"/>
            <a:lumOff val="7637"/>
            <a:alphaOff val="0"/>
          </a:schemeClr>
        </a:solidFill>
        <a:ln w="12700" cap="flat" cmpd="sng" algn="ctr">
          <a:solidFill>
            <a:schemeClr val="accent3">
              <a:shade val="80000"/>
              <a:hueOff val="0"/>
              <a:satOff val="0"/>
              <a:lumOff val="763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SG" sz="600" b="1" i="0" kern="1200" dirty="0">
              <a:effectLst/>
              <a:latin typeface="Source Serif Pro Black" panose="02040603050405020204" pitchFamily="18" charset="0"/>
              <a:ea typeface="Source Serif Pro Black" panose="02040603050405020204" pitchFamily="18" charset="0"/>
            </a:rPr>
            <a:t>Smart locks</a:t>
          </a:r>
          <a:endParaRPr lang="en-GB" sz="600" b="1" i="0" kern="1200" dirty="0">
            <a:latin typeface="Source Serif Pro Black" panose="02040603050405020204" pitchFamily="18" charset="0"/>
            <a:ea typeface="Source Serif Pro Black" panose="02040603050405020204" pitchFamily="18" charset="0"/>
          </a:endParaRPr>
        </a:p>
      </dsp:txBody>
      <dsp:txXfrm rot="-5400000">
        <a:off x="2" y="1659337"/>
        <a:ext cx="552915" cy="236964"/>
      </dsp:txXfrm>
    </dsp:sp>
    <dsp:sp modelId="{7C26DC6A-AAE0-6643-A76F-219FB6B24DAE}">
      <dsp:nvSpPr>
        <dsp:cNvPr id="0" name=""/>
        <dsp:cNvSpPr/>
      </dsp:nvSpPr>
      <dsp:spPr>
        <a:xfrm rot="5400000">
          <a:off x="2546538" y="-610743"/>
          <a:ext cx="513421" cy="4500668"/>
        </a:xfrm>
        <a:prstGeom prst="round2SameRect">
          <a:avLst/>
        </a:prstGeom>
        <a:solidFill>
          <a:schemeClr val="lt1">
            <a:alpha val="90000"/>
            <a:hueOff val="0"/>
            <a:satOff val="0"/>
            <a:lumOff val="0"/>
            <a:alphaOff val="0"/>
          </a:schemeClr>
        </a:solidFill>
        <a:ln w="12700" cap="flat" cmpd="sng" algn="ctr">
          <a:solidFill>
            <a:schemeClr val="accent3">
              <a:shade val="80000"/>
              <a:hueOff val="0"/>
              <a:satOff val="0"/>
              <a:lumOff val="763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SG" sz="1100" b="0" i="0" kern="1200" dirty="0">
              <a:effectLst/>
              <a:latin typeface="Source Serif Pro" panose="02040603050405020204" pitchFamily="18" charset="0"/>
              <a:ea typeface="Source Serif Pro" panose="02040603050405020204" pitchFamily="18" charset="0"/>
            </a:rPr>
            <a:t>Controls and monitors locks remotely, making it easy to lock or unlock your door from smartphone</a:t>
          </a:r>
          <a:endParaRPr lang="en-GB" sz="1100" kern="1200" dirty="0"/>
        </a:p>
      </dsp:txBody>
      <dsp:txXfrm rot="-5400000">
        <a:off x="552915" y="1407943"/>
        <a:ext cx="4475605" cy="463295"/>
      </dsp:txXfrm>
    </dsp:sp>
    <dsp:sp modelId="{B76E7642-B1D7-1D40-8054-E7D4ACB28B3F}">
      <dsp:nvSpPr>
        <dsp:cNvPr id="0" name=""/>
        <dsp:cNvSpPr/>
      </dsp:nvSpPr>
      <dsp:spPr>
        <a:xfrm rot="5400000">
          <a:off x="-118481" y="2191586"/>
          <a:ext cx="789879" cy="552915"/>
        </a:xfrm>
        <a:prstGeom prst="chevron">
          <a:avLst/>
        </a:prstGeom>
        <a:solidFill>
          <a:schemeClr val="accent3">
            <a:shade val="80000"/>
            <a:hueOff val="0"/>
            <a:satOff val="0"/>
            <a:lumOff val="11455"/>
            <a:alphaOff val="0"/>
          </a:schemeClr>
        </a:solidFill>
        <a:ln w="12700" cap="flat" cmpd="sng" algn="ctr">
          <a:solidFill>
            <a:schemeClr val="accent3">
              <a:shade val="80000"/>
              <a:hueOff val="0"/>
              <a:satOff val="0"/>
              <a:lumOff val="1145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SG" sz="600" b="1" i="0" kern="1200" dirty="0">
              <a:effectLst/>
              <a:latin typeface="Source Serif Pro Black" panose="02040603050405020204" pitchFamily="18" charset="0"/>
              <a:ea typeface="Source Serif Pro Black" panose="02040603050405020204" pitchFamily="18" charset="0"/>
            </a:rPr>
            <a:t>Smart security</a:t>
          </a:r>
          <a:br>
            <a:rPr lang="en-SG" sz="600" b="1" i="0" kern="1200" dirty="0">
              <a:latin typeface="Source Serif Pro Black" panose="02040603050405020204" pitchFamily="18" charset="0"/>
              <a:ea typeface="Source Serif Pro Black" panose="02040603050405020204" pitchFamily="18" charset="0"/>
            </a:rPr>
          </a:br>
          <a:r>
            <a:rPr lang="en-SG" sz="600" b="1" i="0" kern="1200" dirty="0">
              <a:effectLst/>
              <a:latin typeface="Source Serif Pro Black" panose="02040603050405020204" pitchFamily="18" charset="0"/>
              <a:ea typeface="Source Serif Pro Black" panose="02040603050405020204" pitchFamily="18" charset="0"/>
            </a:rPr>
            <a:t>cameras</a:t>
          </a:r>
          <a:endParaRPr lang="en-GB" sz="600" b="1" i="0" kern="1200" dirty="0">
            <a:latin typeface="Source Serif Pro Black" panose="02040603050405020204" pitchFamily="18" charset="0"/>
            <a:ea typeface="Source Serif Pro Black" panose="02040603050405020204" pitchFamily="18" charset="0"/>
          </a:endParaRPr>
        </a:p>
      </dsp:txBody>
      <dsp:txXfrm rot="-5400000">
        <a:off x="2" y="2349562"/>
        <a:ext cx="552915" cy="236964"/>
      </dsp:txXfrm>
    </dsp:sp>
    <dsp:sp modelId="{79788696-2CDC-7849-80E7-1E19DBB2DE41}">
      <dsp:nvSpPr>
        <dsp:cNvPr id="0" name=""/>
        <dsp:cNvSpPr/>
      </dsp:nvSpPr>
      <dsp:spPr>
        <a:xfrm rot="5400000">
          <a:off x="2546538" y="79481"/>
          <a:ext cx="513421" cy="4500668"/>
        </a:xfrm>
        <a:prstGeom prst="round2SameRect">
          <a:avLst/>
        </a:prstGeom>
        <a:solidFill>
          <a:schemeClr val="lt1">
            <a:alpha val="90000"/>
            <a:hueOff val="0"/>
            <a:satOff val="0"/>
            <a:lumOff val="0"/>
            <a:alphaOff val="0"/>
          </a:schemeClr>
        </a:solidFill>
        <a:ln w="12700" cap="flat" cmpd="sng" algn="ctr">
          <a:solidFill>
            <a:schemeClr val="accent3">
              <a:shade val="80000"/>
              <a:hueOff val="0"/>
              <a:satOff val="0"/>
              <a:lumOff val="1145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SG" sz="1100" b="0" i="0" kern="1200" dirty="0">
              <a:effectLst/>
              <a:latin typeface="Source Serif Pro" panose="02040603050405020204" pitchFamily="18" charset="0"/>
              <a:ea typeface="Source Serif Pro" panose="02040603050405020204" pitchFamily="18" charset="0"/>
            </a:rPr>
            <a:t>Monitors remotely and receive notifications when there</a:t>
          </a:r>
          <a:br>
            <a:rPr lang="en-SG" sz="1100" kern="1200" dirty="0">
              <a:latin typeface="Source Serif Pro" panose="02040603050405020204" pitchFamily="18" charset="0"/>
              <a:ea typeface="Source Serif Pro" panose="02040603050405020204" pitchFamily="18" charset="0"/>
            </a:rPr>
          </a:br>
          <a:r>
            <a:rPr lang="en-SG" sz="1100" b="0" i="0" kern="1200" dirty="0">
              <a:effectLst/>
              <a:latin typeface="Source Serif Pro" panose="02040603050405020204" pitchFamily="18" charset="0"/>
              <a:ea typeface="Source Serif Pro" panose="02040603050405020204" pitchFamily="18" charset="0"/>
            </a:rPr>
            <a:t>is activity</a:t>
          </a:r>
          <a:endParaRPr lang="en-GB" sz="1100" kern="1200" dirty="0"/>
        </a:p>
      </dsp:txBody>
      <dsp:txXfrm rot="-5400000">
        <a:off x="552915" y="2098168"/>
        <a:ext cx="4475605" cy="463295"/>
      </dsp:txXfrm>
    </dsp:sp>
    <dsp:sp modelId="{EB712453-10D5-8043-A73F-40B2392E18EA}">
      <dsp:nvSpPr>
        <dsp:cNvPr id="0" name=""/>
        <dsp:cNvSpPr/>
      </dsp:nvSpPr>
      <dsp:spPr>
        <a:xfrm rot="5400000">
          <a:off x="-118481" y="2881810"/>
          <a:ext cx="789879" cy="552915"/>
        </a:xfrm>
        <a:prstGeom prst="chevron">
          <a:avLst/>
        </a:prstGeom>
        <a:solidFill>
          <a:schemeClr val="accent3">
            <a:shade val="80000"/>
            <a:hueOff val="0"/>
            <a:satOff val="0"/>
            <a:lumOff val="15274"/>
            <a:alphaOff val="0"/>
          </a:schemeClr>
        </a:solidFill>
        <a:ln w="12700" cap="flat" cmpd="sng" algn="ctr">
          <a:solidFill>
            <a:schemeClr val="accent3">
              <a:shade val="80000"/>
              <a:hueOff val="0"/>
              <a:satOff val="0"/>
              <a:lumOff val="1527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SG" sz="600" b="1" i="0" kern="1200" dirty="0">
              <a:effectLst/>
              <a:latin typeface="Source Serif Pro Black" panose="02040603050405020204" pitchFamily="18" charset="0"/>
              <a:ea typeface="Source Serif Pro Black" panose="02040603050405020204" pitchFamily="18" charset="0"/>
            </a:rPr>
            <a:t>Smart smoke detectors</a:t>
          </a:r>
          <a:endParaRPr lang="en-GB" sz="600" b="1" i="0" kern="1200" dirty="0">
            <a:latin typeface="Source Serif Pro Black" panose="02040603050405020204" pitchFamily="18" charset="0"/>
            <a:ea typeface="Source Serif Pro Black" panose="02040603050405020204" pitchFamily="18" charset="0"/>
          </a:endParaRPr>
        </a:p>
      </dsp:txBody>
      <dsp:txXfrm rot="-5400000">
        <a:off x="2" y="3039786"/>
        <a:ext cx="552915" cy="236964"/>
      </dsp:txXfrm>
    </dsp:sp>
    <dsp:sp modelId="{D9BC18D2-A868-1444-A592-F16994B146BB}">
      <dsp:nvSpPr>
        <dsp:cNvPr id="0" name=""/>
        <dsp:cNvSpPr/>
      </dsp:nvSpPr>
      <dsp:spPr>
        <a:xfrm rot="5400000">
          <a:off x="2546538" y="769705"/>
          <a:ext cx="513421" cy="4500668"/>
        </a:xfrm>
        <a:prstGeom prst="round2SameRect">
          <a:avLst/>
        </a:prstGeom>
        <a:solidFill>
          <a:schemeClr val="lt1">
            <a:alpha val="90000"/>
            <a:hueOff val="0"/>
            <a:satOff val="0"/>
            <a:lumOff val="0"/>
            <a:alphaOff val="0"/>
          </a:schemeClr>
        </a:solidFill>
        <a:ln w="12700" cap="flat" cmpd="sng" algn="ctr">
          <a:solidFill>
            <a:schemeClr val="accent3">
              <a:shade val="80000"/>
              <a:hueOff val="0"/>
              <a:satOff val="0"/>
              <a:lumOff val="1527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SG" sz="1100" b="0" i="0" kern="1200" dirty="0">
              <a:effectLst/>
              <a:latin typeface="Source Serif Pro" panose="02040603050405020204" pitchFamily="18" charset="0"/>
              <a:ea typeface="Source Serif Pro" panose="02040603050405020204" pitchFamily="18" charset="0"/>
            </a:rPr>
            <a:t>Sends alerts to smartphone if they detect smoke or carbon monoxide</a:t>
          </a:r>
          <a:endParaRPr lang="en-GB" sz="1100" kern="1200" dirty="0"/>
        </a:p>
      </dsp:txBody>
      <dsp:txXfrm rot="-5400000">
        <a:off x="552915" y="2788392"/>
        <a:ext cx="4475605" cy="463295"/>
      </dsp:txXfrm>
    </dsp:sp>
    <dsp:sp modelId="{F119DDE1-1888-F54B-A4FF-06C97FDAE4EF}">
      <dsp:nvSpPr>
        <dsp:cNvPr id="0" name=""/>
        <dsp:cNvSpPr/>
      </dsp:nvSpPr>
      <dsp:spPr>
        <a:xfrm rot="5400000">
          <a:off x="-118481" y="3572035"/>
          <a:ext cx="789879" cy="552915"/>
        </a:xfrm>
        <a:prstGeom prst="chevron">
          <a:avLst/>
        </a:prstGeom>
        <a:solidFill>
          <a:schemeClr val="accent3">
            <a:shade val="80000"/>
            <a:hueOff val="0"/>
            <a:satOff val="0"/>
            <a:lumOff val="19092"/>
            <a:alphaOff val="0"/>
          </a:schemeClr>
        </a:solidFill>
        <a:ln w="12700" cap="flat" cmpd="sng" algn="ctr">
          <a:solidFill>
            <a:schemeClr val="accent3">
              <a:shade val="80000"/>
              <a:hueOff val="0"/>
              <a:satOff val="0"/>
              <a:lumOff val="1909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SG" sz="600" b="1" i="0" kern="1200" dirty="0">
              <a:effectLst/>
              <a:latin typeface="Source Serif Pro Black" panose="02040603050405020204" pitchFamily="18" charset="0"/>
              <a:ea typeface="Source Serif Pro Black" panose="02040603050405020204" pitchFamily="18" charset="0"/>
            </a:rPr>
            <a:t>Smart home assistants</a:t>
          </a:r>
          <a:endParaRPr lang="en-GB" sz="600" b="1" i="0" kern="1200" dirty="0">
            <a:latin typeface="Source Serif Pro Black" panose="02040603050405020204" pitchFamily="18" charset="0"/>
            <a:ea typeface="Source Serif Pro Black" panose="02040603050405020204" pitchFamily="18" charset="0"/>
          </a:endParaRPr>
        </a:p>
      </dsp:txBody>
      <dsp:txXfrm rot="-5400000">
        <a:off x="2" y="3730011"/>
        <a:ext cx="552915" cy="236964"/>
      </dsp:txXfrm>
    </dsp:sp>
    <dsp:sp modelId="{8672A7E0-D3FD-A940-882C-66902D4D2C7E}">
      <dsp:nvSpPr>
        <dsp:cNvPr id="0" name=""/>
        <dsp:cNvSpPr/>
      </dsp:nvSpPr>
      <dsp:spPr>
        <a:xfrm rot="5400000">
          <a:off x="2546538" y="1459930"/>
          <a:ext cx="513421" cy="4500668"/>
        </a:xfrm>
        <a:prstGeom prst="round2SameRect">
          <a:avLst/>
        </a:prstGeom>
        <a:solidFill>
          <a:schemeClr val="lt1">
            <a:alpha val="90000"/>
            <a:hueOff val="0"/>
            <a:satOff val="0"/>
            <a:lumOff val="0"/>
            <a:alphaOff val="0"/>
          </a:schemeClr>
        </a:solidFill>
        <a:ln w="12700" cap="flat" cmpd="sng" algn="ctr">
          <a:solidFill>
            <a:schemeClr val="accent3">
              <a:shade val="80000"/>
              <a:hueOff val="0"/>
              <a:satOff val="0"/>
              <a:lumOff val="1909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SG" sz="1100" b="0" i="0" kern="1200" dirty="0">
              <a:effectLst/>
              <a:latin typeface="Source Serif Pro" panose="02040603050405020204" pitchFamily="18" charset="0"/>
              <a:ea typeface="Source Serif Pro" panose="02040603050405020204" pitchFamily="18" charset="0"/>
            </a:rPr>
            <a:t>Devices like Amazon Alexa controls different aspects of your home and perform tasks such as setting reminders or playing music</a:t>
          </a:r>
          <a:endParaRPr lang="en-GB" sz="1100" kern="1200" dirty="0"/>
        </a:p>
      </dsp:txBody>
      <dsp:txXfrm rot="-5400000">
        <a:off x="552915" y="3478617"/>
        <a:ext cx="4475605" cy="4632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92A98A-79A7-E442-9F47-B5B8F557C6C4}">
      <dsp:nvSpPr>
        <dsp:cNvPr id="0" name=""/>
        <dsp:cNvSpPr/>
      </dsp:nvSpPr>
      <dsp:spPr>
        <a:xfrm rot="5400000">
          <a:off x="-157309" y="160445"/>
          <a:ext cx="1048727" cy="734109"/>
        </a:xfrm>
        <a:prstGeom prst="chevron">
          <a:avLst/>
        </a:prstGeom>
        <a:solidFill>
          <a:schemeClr val="accent3">
            <a:shade val="80000"/>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SG" sz="900" b="1" i="0" kern="1200" dirty="0">
              <a:effectLst/>
              <a:latin typeface="Source Serif Pro Black" panose="02040603050405020204" pitchFamily="18" charset="0"/>
              <a:ea typeface="Source Serif Pro Black" panose="02040603050405020204" pitchFamily="18" charset="0"/>
            </a:rPr>
            <a:t>Fitness</a:t>
          </a:r>
          <a:br>
            <a:rPr lang="en-SG" sz="900" b="1" i="0" kern="1200" dirty="0">
              <a:latin typeface="Source Serif Pro Black" panose="02040603050405020204" pitchFamily="18" charset="0"/>
              <a:ea typeface="Source Serif Pro Black" panose="02040603050405020204" pitchFamily="18" charset="0"/>
            </a:rPr>
          </a:br>
          <a:r>
            <a:rPr lang="en-SG" sz="900" b="1" i="0" kern="1200" dirty="0">
              <a:effectLst/>
              <a:latin typeface="Source Serif Pro Black" panose="02040603050405020204" pitchFamily="18" charset="0"/>
              <a:ea typeface="Source Serif Pro Black" panose="02040603050405020204" pitchFamily="18" charset="0"/>
            </a:rPr>
            <a:t>trackers</a:t>
          </a:r>
          <a:endParaRPr lang="en-GB" sz="900" b="1" i="0" kern="1200" dirty="0">
            <a:latin typeface="Source Serif Pro Black" panose="02040603050405020204" pitchFamily="18" charset="0"/>
            <a:ea typeface="Source Serif Pro Black" panose="02040603050405020204" pitchFamily="18" charset="0"/>
          </a:endParaRPr>
        </a:p>
      </dsp:txBody>
      <dsp:txXfrm rot="-5400000">
        <a:off x="1" y="370191"/>
        <a:ext cx="734109" cy="314618"/>
      </dsp:txXfrm>
    </dsp:sp>
    <dsp:sp modelId="{1ED83BD2-B8F8-4840-B846-AEB2CA3A88AE}">
      <dsp:nvSpPr>
        <dsp:cNvPr id="0" name=""/>
        <dsp:cNvSpPr/>
      </dsp:nvSpPr>
      <dsp:spPr>
        <a:xfrm rot="5400000">
          <a:off x="2522530" y="-1785284"/>
          <a:ext cx="681673" cy="4258514"/>
        </a:xfrm>
        <a:prstGeom prst="round2SameRect">
          <a:avLst/>
        </a:prstGeom>
        <a:solidFill>
          <a:schemeClr val="lt1">
            <a:alpha val="90000"/>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SG" sz="1100" b="0" i="0" kern="1200" dirty="0">
              <a:effectLst/>
              <a:latin typeface="Source Serif Pro" panose="02040603050405020204" pitchFamily="18" charset="0"/>
              <a:ea typeface="Source Serif Pro" panose="02040603050405020204" pitchFamily="18" charset="0"/>
            </a:rPr>
            <a:t>Devices like Fitbit track physical activity and help you monitor an array of data from heart rate to calories burned as well as sleep patterns.</a:t>
          </a:r>
          <a:endParaRPr lang="en-GB" sz="1100" kern="1200" dirty="0">
            <a:latin typeface="Source Serif Pro" panose="02040603050405020204" pitchFamily="18" charset="0"/>
            <a:ea typeface="Source Serif Pro" panose="02040603050405020204" pitchFamily="18" charset="0"/>
          </a:endParaRPr>
        </a:p>
      </dsp:txBody>
      <dsp:txXfrm rot="-5400000">
        <a:off x="734110" y="36413"/>
        <a:ext cx="4225237" cy="615119"/>
      </dsp:txXfrm>
    </dsp:sp>
    <dsp:sp modelId="{B9E5A616-916F-4740-9D95-22EB1B40053D}">
      <dsp:nvSpPr>
        <dsp:cNvPr id="0" name=""/>
        <dsp:cNvSpPr/>
      </dsp:nvSpPr>
      <dsp:spPr>
        <a:xfrm rot="5400000">
          <a:off x="-157309" y="1059444"/>
          <a:ext cx="1048727" cy="734109"/>
        </a:xfrm>
        <a:prstGeom prst="chevron">
          <a:avLst/>
        </a:prstGeom>
        <a:solidFill>
          <a:schemeClr val="accent3">
            <a:shade val="80000"/>
            <a:hueOff val="0"/>
            <a:satOff val="0"/>
            <a:lumOff val="6364"/>
            <a:alphaOff val="0"/>
          </a:schemeClr>
        </a:solidFill>
        <a:ln w="12700" cap="flat" cmpd="sng" algn="ctr">
          <a:solidFill>
            <a:schemeClr val="accent3">
              <a:shade val="80000"/>
              <a:hueOff val="0"/>
              <a:satOff val="0"/>
              <a:lumOff val="636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SG" sz="900" b="1" i="0" kern="1200" dirty="0">
              <a:solidFill>
                <a:prstClr val="white"/>
              </a:solidFill>
              <a:effectLst/>
              <a:latin typeface="Source Serif Pro Black" panose="02040603050405020204" pitchFamily="18" charset="0"/>
              <a:ea typeface="Source Serif Pro Black" panose="02040603050405020204" pitchFamily="18" charset="0"/>
              <a:cs typeface="+mn-cs"/>
            </a:rPr>
            <a:t>Smartwatch</a:t>
          </a:r>
          <a:endParaRPr lang="en-GB" sz="900" b="1" i="0" kern="1200" dirty="0">
            <a:solidFill>
              <a:prstClr val="white"/>
            </a:solidFill>
            <a:effectLst/>
            <a:latin typeface="Source Serif Pro Black" panose="02040603050405020204" pitchFamily="18" charset="0"/>
            <a:ea typeface="Source Serif Pro Black" panose="02040603050405020204" pitchFamily="18" charset="0"/>
            <a:cs typeface="+mn-cs"/>
          </a:endParaRPr>
        </a:p>
      </dsp:txBody>
      <dsp:txXfrm rot="-5400000">
        <a:off x="1" y="1269190"/>
        <a:ext cx="734109" cy="314618"/>
      </dsp:txXfrm>
    </dsp:sp>
    <dsp:sp modelId="{D629E8F8-7999-AA4C-A413-A21ECDB6A447}">
      <dsp:nvSpPr>
        <dsp:cNvPr id="0" name=""/>
        <dsp:cNvSpPr/>
      </dsp:nvSpPr>
      <dsp:spPr>
        <a:xfrm rot="5400000">
          <a:off x="2522530" y="-886285"/>
          <a:ext cx="681673" cy="4258514"/>
        </a:xfrm>
        <a:prstGeom prst="round2SameRect">
          <a:avLst/>
        </a:prstGeom>
        <a:solidFill>
          <a:schemeClr val="lt1">
            <a:alpha val="90000"/>
            <a:hueOff val="0"/>
            <a:satOff val="0"/>
            <a:lumOff val="0"/>
            <a:alphaOff val="0"/>
          </a:schemeClr>
        </a:solidFill>
        <a:ln w="12700" cap="flat" cmpd="sng" algn="ctr">
          <a:solidFill>
            <a:schemeClr val="accent3">
              <a:shade val="80000"/>
              <a:hueOff val="0"/>
              <a:satOff val="0"/>
              <a:lumOff val="636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SG" sz="1100" b="0" i="0" kern="1200" dirty="0">
              <a:solidFill>
                <a:prstClr val="black">
                  <a:hueOff val="0"/>
                  <a:satOff val="0"/>
                  <a:lumOff val="0"/>
                  <a:alphaOff val="0"/>
                </a:prstClr>
              </a:solidFill>
              <a:effectLst/>
              <a:latin typeface="Source Serif Pro" panose="02040603050405020204" pitchFamily="18" charset="0"/>
              <a:ea typeface="Source Serif Pro" panose="02040603050405020204" pitchFamily="18" charset="0"/>
              <a:cs typeface="+mn-cs"/>
            </a:rPr>
            <a:t>Devices like the Apple Watch can be used to send and receive texts and calls, track  physical activity, and monitor  health</a:t>
          </a:r>
          <a:endParaRPr lang="en-GB" sz="1100" b="0" i="0" kern="1200" dirty="0">
            <a:solidFill>
              <a:prstClr val="black">
                <a:hueOff val="0"/>
                <a:satOff val="0"/>
                <a:lumOff val="0"/>
                <a:alphaOff val="0"/>
              </a:prstClr>
            </a:solidFill>
            <a:effectLst/>
            <a:latin typeface="Source Serif Pro" panose="02040603050405020204" pitchFamily="18" charset="0"/>
            <a:ea typeface="Source Serif Pro" panose="02040603050405020204" pitchFamily="18" charset="0"/>
            <a:cs typeface="+mn-cs"/>
          </a:endParaRPr>
        </a:p>
      </dsp:txBody>
      <dsp:txXfrm rot="-5400000">
        <a:off x="734110" y="935412"/>
        <a:ext cx="4225237" cy="615119"/>
      </dsp:txXfrm>
    </dsp:sp>
    <dsp:sp modelId="{F314AEBC-B003-F641-848A-7268E195854D}">
      <dsp:nvSpPr>
        <dsp:cNvPr id="0" name=""/>
        <dsp:cNvSpPr/>
      </dsp:nvSpPr>
      <dsp:spPr>
        <a:xfrm rot="5400000">
          <a:off x="-157309" y="1958443"/>
          <a:ext cx="1048727" cy="734109"/>
        </a:xfrm>
        <a:prstGeom prst="chevron">
          <a:avLst/>
        </a:prstGeom>
        <a:solidFill>
          <a:schemeClr val="accent3">
            <a:shade val="80000"/>
            <a:hueOff val="0"/>
            <a:satOff val="0"/>
            <a:lumOff val="12728"/>
            <a:alphaOff val="0"/>
          </a:schemeClr>
        </a:solidFill>
        <a:ln w="12700" cap="flat" cmpd="sng" algn="ctr">
          <a:solidFill>
            <a:schemeClr val="accent3">
              <a:shade val="80000"/>
              <a:hueOff val="0"/>
              <a:satOff val="0"/>
              <a:lumOff val="127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endParaRPr lang="en-SG" sz="1000" b="1" i="0" kern="1200" dirty="0">
            <a:solidFill>
              <a:prstClr val="white"/>
            </a:solidFill>
            <a:effectLst/>
            <a:latin typeface="Source Serif Pro Black" panose="02040603050405020204" pitchFamily="18" charset="0"/>
            <a:ea typeface="Source Serif Pro Black" panose="02040603050405020204" pitchFamily="18" charset="0"/>
            <a:cs typeface="+mn-cs"/>
          </a:endParaRPr>
        </a:p>
        <a:p>
          <a:pPr marL="0" lvl="0" indent="0" algn="ctr" defTabSz="444500">
            <a:lnSpc>
              <a:spcPct val="90000"/>
            </a:lnSpc>
            <a:spcBef>
              <a:spcPct val="0"/>
            </a:spcBef>
            <a:spcAft>
              <a:spcPct val="35000"/>
            </a:spcAft>
            <a:buNone/>
          </a:pPr>
          <a:r>
            <a:rPr lang="en-SG" sz="900" b="1" i="0" kern="1200" dirty="0">
              <a:solidFill>
                <a:prstClr val="white"/>
              </a:solidFill>
              <a:effectLst/>
              <a:latin typeface="Source Serif Pro Black" panose="02040603050405020204" pitchFamily="18" charset="0"/>
              <a:ea typeface="Source Serif Pro Black" panose="02040603050405020204" pitchFamily="18" charset="0"/>
              <a:cs typeface="+mn-cs"/>
            </a:rPr>
            <a:t>VR/AR headsets</a:t>
          </a:r>
          <a:endParaRPr lang="en-GB" sz="900" b="1" i="0" kern="1200" dirty="0">
            <a:solidFill>
              <a:prstClr val="white"/>
            </a:solidFill>
            <a:effectLst/>
            <a:latin typeface="Source Serif Pro Black" panose="02040603050405020204" pitchFamily="18" charset="0"/>
            <a:ea typeface="Source Serif Pro Black" panose="02040603050405020204" pitchFamily="18" charset="0"/>
            <a:cs typeface="+mn-cs"/>
          </a:endParaRPr>
        </a:p>
      </dsp:txBody>
      <dsp:txXfrm rot="-5400000">
        <a:off x="1" y="2168189"/>
        <a:ext cx="734109" cy="314618"/>
      </dsp:txXfrm>
    </dsp:sp>
    <dsp:sp modelId="{99598434-2E22-7744-B29C-DF57992A76E6}">
      <dsp:nvSpPr>
        <dsp:cNvPr id="0" name=""/>
        <dsp:cNvSpPr/>
      </dsp:nvSpPr>
      <dsp:spPr>
        <a:xfrm rot="5400000">
          <a:off x="2522350" y="12892"/>
          <a:ext cx="682031" cy="4258514"/>
        </a:xfrm>
        <a:prstGeom prst="round2SameRect">
          <a:avLst/>
        </a:prstGeom>
        <a:solidFill>
          <a:schemeClr val="lt1">
            <a:alpha val="90000"/>
            <a:hueOff val="0"/>
            <a:satOff val="0"/>
            <a:lumOff val="0"/>
            <a:alphaOff val="0"/>
          </a:schemeClr>
        </a:solidFill>
        <a:ln w="12700" cap="flat" cmpd="sng" algn="ctr">
          <a:solidFill>
            <a:schemeClr val="accent3">
              <a:shade val="80000"/>
              <a:hueOff val="0"/>
              <a:satOff val="0"/>
              <a:lumOff val="1272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t" anchorCtr="0">
          <a:noAutofit/>
        </a:bodyPr>
        <a:lstStyle/>
        <a:p>
          <a:pPr marL="57150" lvl="1" indent="-57150" algn="l" defTabSz="488950">
            <a:lnSpc>
              <a:spcPct val="90000"/>
            </a:lnSpc>
            <a:spcBef>
              <a:spcPct val="0"/>
            </a:spcBef>
            <a:spcAft>
              <a:spcPct val="15000"/>
            </a:spcAft>
            <a:buChar char="•"/>
          </a:pPr>
          <a:r>
            <a:rPr lang="en-SG" sz="1100" b="0" i="0" kern="1200" dirty="0">
              <a:solidFill>
                <a:prstClr val="black">
                  <a:hueOff val="0"/>
                  <a:satOff val="0"/>
                  <a:lumOff val="0"/>
                  <a:alphaOff val="0"/>
                </a:prstClr>
              </a:solidFill>
              <a:effectLst/>
              <a:latin typeface="Source Serif Pro" panose="02040603050405020204" pitchFamily="18" charset="0"/>
              <a:ea typeface="Source Serif Pro" panose="02040603050405020204" pitchFamily="18" charset="0"/>
              <a:cs typeface="+mn-cs"/>
            </a:rPr>
            <a:t>Devices like the Microsoft HoloLens allow users to experience VR and AR environments. </a:t>
          </a:r>
          <a:endParaRPr lang="en-GB" sz="1100" kern="1200" dirty="0">
            <a:latin typeface="Source Serif Pro" panose="02040603050405020204" pitchFamily="18" charset="0"/>
            <a:ea typeface="Source Serif Pro" panose="02040603050405020204" pitchFamily="18" charset="0"/>
          </a:endParaRPr>
        </a:p>
        <a:p>
          <a:pPr marL="57150" lvl="1" indent="-57150" algn="l" defTabSz="488950">
            <a:lnSpc>
              <a:spcPct val="90000"/>
            </a:lnSpc>
            <a:spcBef>
              <a:spcPct val="0"/>
            </a:spcBef>
            <a:spcAft>
              <a:spcPct val="15000"/>
            </a:spcAft>
            <a:buChar char="•"/>
          </a:pPr>
          <a:r>
            <a:rPr lang="en-SG" sz="1100" b="0" i="0" kern="1200" dirty="0">
              <a:solidFill>
                <a:prstClr val="black">
                  <a:hueOff val="0"/>
                  <a:satOff val="0"/>
                  <a:lumOff val="0"/>
                  <a:alphaOff val="0"/>
                </a:prstClr>
              </a:solidFill>
              <a:effectLst/>
              <a:latin typeface="Source Serif Pro" panose="02040603050405020204" pitchFamily="18" charset="0"/>
              <a:ea typeface="Source Serif Pro" panose="02040603050405020204" pitchFamily="18" charset="0"/>
              <a:cs typeface="+mn-cs"/>
            </a:rPr>
            <a:t>L’Oréal is using this to improve customer experience.</a:t>
          </a:r>
          <a:br>
            <a:rPr lang="en-SG" sz="1100" kern="1200" dirty="0">
              <a:latin typeface="Source Serif Pro" panose="02040603050405020204" pitchFamily="18" charset="0"/>
              <a:ea typeface="Source Serif Pro" panose="02040603050405020204" pitchFamily="18" charset="0"/>
            </a:rPr>
          </a:br>
          <a:endParaRPr lang="en-GB" sz="1100" kern="1200" dirty="0">
            <a:latin typeface="Source Serif Pro" panose="02040603050405020204" pitchFamily="18" charset="0"/>
            <a:ea typeface="Source Serif Pro" panose="02040603050405020204" pitchFamily="18" charset="0"/>
          </a:endParaRPr>
        </a:p>
      </dsp:txBody>
      <dsp:txXfrm rot="-5400000">
        <a:off x="734109" y="1834427"/>
        <a:ext cx="4225220" cy="615443"/>
      </dsp:txXfrm>
    </dsp:sp>
    <dsp:sp modelId="{EDA4DEF9-4FAF-6F45-8BD1-7EF1BCCF70FA}">
      <dsp:nvSpPr>
        <dsp:cNvPr id="0" name=""/>
        <dsp:cNvSpPr/>
      </dsp:nvSpPr>
      <dsp:spPr>
        <a:xfrm rot="5400000">
          <a:off x="-157309" y="2857442"/>
          <a:ext cx="1048727" cy="734109"/>
        </a:xfrm>
        <a:prstGeom prst="chevron">
          <a:avLst/>
        </a:prstGeom>
        <a:solidFill>
          <a:schemeClr val="accent3">
            <a:shade val="80000"/>
            <a:hueOff val="0"/>
            <a:satOff val="0"/>
            <a:lumOff val="19092"/>
            <a:alphaOff val="0"/>
          </a:schemeClr>
        </a:solidFill>
        <a:ln w="12700" cap="flat" cmpd="sng" algn="ctr">
          <a:solidFill>
            <a:schemeClr val="accent3">
              <a:shade val="80000"/>
              <a:hueOff val="0"/>
              <a:satOff val="0"/>
              <a:lumOff val="1909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SG" sz="900" b="1" i="0" kern="1200" dirty="0">
              <a:solidFill>
                <a:prstClr val="white"/>
              </a:solidFill>
              <a:effectLst/>
              <a:latin typeface="Source Serif Pro Black" panose="02040603050405020204" pitchFamily="18" charset="0"/>
              <a:ea typeface="Source Serif Pro Black" panose="02040603050405020204" pitchFamily="18" charset="0"/>
              <a:cs typeface="+mn-cs"/>
            </a:rPr>
            <a:t>Smart glasses</a:t>
          </a:r>
          <a:endParaRPr lang="en-GB" sz="900" b="1" i="0" kern="1200" dirty="0">
            <a:solidFill>
              <a:prstClr val="white"/>
            </a:solidFill>
            <a:effectLst/>
            <a:latin typeface="Source Serif Pro Black" panose="02040603050405020204" pitchFamily="18" charset="0"/>
            <a:ea typeface="Source Serif Pro Black" panose="02040603050405020204" pitchFamily="18" charset="0"/>
            <a:cs typeface="+mn-cs"/>
          </a:endParaRPr>
        </a:p>
      </dsp:txBody>
      <dsp:txXfrm rot="-5400000">
        <a:off x="1" y="3067188"/>
        <a:ext cx="734109" cy="314618"/>
      </dsp:txXfrm>
    </dsp:sp>
    <dsp:sp modelId="{CB3CEE12-2C67-8844-94C8-5937B3D0CC4D}">
      <dsp:nvSpPr>
        <dsp:cNvPr id="0" name=""/>
        <dsp:cNvSpPr/>
      </dsp:nvSpPr>
      <dsp:spPr>
        <a:xfrm rot="5400000">
          <a:off x="2522530" y="911712"/>
          <a:ext cx="681673" cy="4258514"/>
        </a:xfrm>
        <a:prstGeom prst="round2SameRect">
          <a:avLst/>
        </a:prstGeom>
        <a:solidFill>
          <a:schemeClr val="lt1">
            <a:alpha val="90000"/>
            <a:hueOff val="0"/>
            <a:satOff val="0"/>
            <a:lumOff val="0"/>
            <a:alphaOff val="0"/>
          </a:schemeClr>
        </a:solidFill>
        <a:ln w="12700" cap="flat" cmpd="sng" algn="ctr">
          <a:solidFill>
            <a:schemeClr val="accent3">
              <a:shade val="80000"/>
              <a:hueOff val="0"/>
              <a:satOff val="0"/>
              <a:lumOff val="1909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SG" sz="1100" b="0" i="0" kern="1200" dirty="0">
              <a:solidFill>
                <a:prstClr val="black">
                  <a:hueOff val="0"/>
                  <a:satOff val="0"/>
                  <a:lumOff val="0"/>
                  <a:alphaOff val="0"/>
                </a:prstClr>
              </a:solidFill>
              <a:effectLst/>
              <a:latin typeface="Source Serif Pro" panose="02040603050405020204" pitchFamily="18" charset="0"/>
              <a:ea typeface="Source Serif Pro" panose="02040603050405020204" pitchFamily="18" charset="0"/>
              <a:cs typeface="+mn-cs"/>
            </a:rPr>
            <a:t>Devices like Google Glass provide augmented reality displays and hands-free computing.</a:t>
          </a:r>
          <a:endParaRPr lang="en-GB" sz="1100" b="0" i="0" kern="1200" dirty="0">
            <a:solidFill>
              <a:prstClr val="black">
                <a:hueOff val="0"/>
                <a:satOff val="0"/>
                <a:lumOff val="0"/>
                <a:alphaOff val="0"/>
              </a:prstClr>
            </a:solidFill>
            <a:effectLst/>
            <a:latin typeface="Source Serif Pro" panose="02040603050405020204" pitchFamily="18" charset="0"/>
            <a:ea typeface="Source Serif Pro" panose="02040603050405020204" pitchFamily="18" charset="0"/>
            <a:cs typeface="+mn-cs"/>
          </a:endParaRPr>
        </a:p>
      </dsp:txBody>
      <dsp:txXfrm rot="-5400000">
        <a:off x="734110" y="2733410"/>
        <a:ext cx="4225237" cy="61511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92A98A-79A7-E442-9F47-B5B8F557C6C4}">
      <dsp:nvSpPr>
        <dsp:cNvPr id="0" name=""/>
        <dsp:cNvSpPr/>
      </dsp:nvSpPr>
      <dsp:spPr>
        <a:xfrm rot="5400000">
          <a:off x="-163099" y="167145"/>
          <a:ext cx="1087332" cy="761132"/>
        </a:xfrm>
        <a:prstGeom prst="chevron">
          <a:avLst/>
        </a:prstGeom>
        <a:solidFill>
          <a:schemeClr val="accent3">
            <a:shade val="80000"/>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endParaRPr lang="en-SG" sz="900" b="1" i="0" kern="1200" dirty="0">
            <a:latin typeface="Source Serif Pro Black" panose="02040603050405020204" pitchFamily="18" charset="0"/>
            <a:ea typeface="Source Serif Pro Black" panose="02040603050405020204" pitchFamily="18" charset="0"/>
          </a:endParaRPr>
        </a:p>
        <a:p>
          <a:pPr marL="0" lvl="0" indent="0" algn="ctr" defTabSz="400050">
            <a:lnSpc>
              <a:spcPct val="90000"/>
            </a:lnSpc>
            <a:spcBef>
              <a:spcPct val="0"/>
            </a:spcBef>
            <a:spcAft>
              <a:spcPct val="35000"/>
            </a:spcAft>
            <a:buNone/>
          </a:pPr>
          <a:r>
            <a:rPr lang="en-SG" sz="900" b="1" i="0" kern="1200" dirty="0">
              <a:latin typeface="Source Serif Pro Black" panose="02040603050405020204" pitchFamily="18" charset="0"/>
              <a:ea typeface="Source Serif Pro Black" panose="02040603050405020204" pitchFamily="18" charset="0"/>
            </a:rPr>
            <a:t>Wearable health monitors</a:t>
          </a:r>
          <a:endParaRPr lang="en-GB" sz="900" b="1" i="0" kern="1200" dirty="0">
            <a:latin typeface="Source Serif Pro Black" panose="02040603050405020204" pitchFamily="18" charset="0"/>
            <a:ea typeface="Source Serif Pro Black" panose="02040603050405020204" pitchFamily="18" charset="0"/>
          </a:endParaRPr>
        </a:p>
      </dsp:txBody>
      <dsp:txXfrm rot="-5400000">
        <a:off x="1" y="384611"/>
        <a:ext cx="761132" cy="326200"/>
      </dsp:txXfrm>
    </dsp:sp>
    <dsp:sp modelId="{1ED83BD2-B8F8-4840-B846-AEB2CA3A88AE}">
      <dsp:nvSpPr>
        <dsp:cNvPr id="0" name=""/>
        <dsp:cNvSpPr/>
      </dsp:nvSpPr>
      <dsp:spPr>
        <a:xfrm rot="5400000">
          <a:off x="2523309" y="-1758131"/>
          <a:ext cx="707137" cy="4231491"/>
        </a:xfrm>
        <a:prstGeom prst="round2SameRect">
          <a:avLst/>
        </a:prstGeom>
        <a:solidFill>
          <a:schemeClr val="lt1">
            <a:alpha val="90000"/>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SG" sz="1100" b="0" i="0" kern="1200" dirty="0">
              <a:latin typeface="Source Serif Pro" panose="02040603050405020204" pitchFamily="18" charset="0"/>
              <a:ea typeface="Source Serif Pro" panose="02040603050405020204" pitchFamily="18" charset="0"/>
            </a:rPr>
            <a:t>Fitness trackers and smartwatches to track vital signs, physical activity, and sleep patterns, providing data for healthcare professionals.</a:t>
          </a:r>
          <a:endParaRPr lang="en-GB" sz="1100" kern="1200" dirty="0">
            <a:latin typeface="Source Serif Pro" panose="02040603050405020204" pitchFamily="18" charset="0"/>
            <a:ea typeface="Source Serif Pro" panose="02040603050405020204" pitchFamily="18" charset="0"/>
          </a:endParaRPr>
        </a:p>
      </dsp:txBody>
      <dsp:txXfrm rot="-5400000">
        <a:off x="761132" y="38566"/>
        <a:ext cx="4196971" cy="638097"/>
      </dsp:txXfrm>
    </dsp:sp>
    <dsp:sp modelId="{B9E5A616-916F-4740-9D95-22EB1B40053D}">
      <dsp:nvSpPr>
        <dsp:cNvPr id="0" name=""/>
        <dsp:cNvSpPr/>
      </dsp:nvSpPr>
      <dsp:spPr>
        <a:xfrm rot="5400000">
          <a:off x="-163099" y="1105532"/>
          <a:ext cx="1087332" cy="761132"/>
        </a:xfrm>
        <a:prstGeom prst="chevron">
          <a:avLst/>
        </a:prstGeom>
        <a:solidFill>
          <a:schemeClr val="accent3">
            <a:shade val="80000"/>
            <a:hueOff val="0"/>
            <a:satOff val="0"/>
            <a:lumOff val="6364"/>
            <a:alphaOff val="0"/>
          </a:schemeClr>
        </a:solidFill>
        <a:ln w="12700" cap="flat" cmpd="sng" algn="ctr">
          <a:solidFill>
            <a:schemeClr val="accent3">
              <a:shade val="80000"/>
              <a:hueOff val="0"/>
              <a:satOff val="0"/>
              <a:lumOff val="636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endParaRPr lang="en-SG" sz="900" b="1" i="0" kern="1200" dirty="0">
            <a:latin typeface="Source Serif Pro Black" panose="02040603050405020204" pitchFamily="18" charset="0"/>
            <a:ea typeface="Source Serif Pro Black" panose="02040603050405020204" pitchFamily="18" charset="0"/>
          </a:endParaRPr>
        </a:p>
        <a:p>
          <a:pPr marL="0" lvl="0" indent="0" algn="ctr" defTabSz="400050">
            <a:lnSpc>
              <a:spcPct val="90000"/>
            </a:lnSpc>
            <a:spcBef>
              <a:spcPct val="0"/>
            </a:spcBef>
            <a:spcAft>
              <a:spcPct val="35000"/>
            </a:spcAft>
            <a:buNone/>
          </a:pPr>
          <a:r>
            <a:rPr lang="en-SG" sz="900" b="1" i="0" kern="1200" dirty="0">
              <a:latin typeface="Source Serif Pro Black" panose="02040603050405020204" pitchFamily="18" charset="0"/>
              <a:ea typeface="Source Serif Pro Black" panose="02040603050405020204" pitchFamily="18" charset="0"/>
            </a:rPr>
            <a:t>Remote patient monitoring devices</a:t>
          </a:r>
          <a:endParaRPr lang="en-GB" sz="900" b="1" i="0" kern="1200" dirty="0">
            <a:solidFill>
              <a:prstClr val="white"/>
            </a:solidFill>
            <a:effectLst/>
            <a:latin typeface="Source Serif Pro Black" panose="02040603050405020204" pitchFamily="18" charset="0"/>
            <a:ea typeface="Source Serif Pro Black" panose="02040603050405020204" pitchFamily="18" charset="0"/>
            <a:cs typeface="+mn-cs"/>
          </a:endParaRPr>
        </a:p>
      </dsp:txBody>
      <dsp:txXfrm rot="-5400000">
        <a:off x="1" y="1322998"/>
        <a:ext cx="761132" cy="326200"/>
      </dsp:txXfrm>
    </dsp:sp>
    <dsp:sp modelId="{D629E8F8-7999-AA4C-A413-A21ECDB6A447}">
      <dsp:nvSpPr>
        <dsp:cNvPr id="0" name=""/>
        <dsp:cNvSpPr/>
      </dsp:nvSpPr>
      <dsp:spPr>
        <a:xfrm rot="5400000">
          <a:off x="2523495" y="-819930"/>
          <a:ext cx="706765" cy="4231491"/>
        </a:xfrm>
        <a:prstGeom prst="round2SameRect">
          <a:avLst/>
        </a:prstGeom>
        <a:solidFill>
          <a:schemeClr val="lt1">
            <a:alpha val="90000"/>
            <a:hueOff val="0"/>
            <a:satOff val="0"/>
            <a:lumOff val="0"/>
            <a:alphaOff val="0"/>
          </a:schemeClr>
        </a:solidFill>
        <a:ln w="12700" cap="flat" cmpd="sng" algn="ctr">
          <a:solidFill>
            <a:schemeClr val="accent3">
              <a:shade val="80000"/>
              <a:hueOff val="0"/>
              <a:satOff val="0"/>
              <a:lumOff val="636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SG" sz="1100" b="0" i="0" kern="1200" dirty="0">
              <a:latin typeface="Source Serif Pro" panose="02040603050405020204" pitchFamily="18" charset="0"/>
              <a:ea typeface="Source Serif Pro" panose="02040603050405020204" pitchFamily="18" charset="0"/>
            </a:rPr>
            <a:t>Allows patients to monitor their health conditions from home and send data to their healthcare providers</a:t>
          </a:r>
          <a:endParaRPr lang="en-GB" sz="1100" b="0" i="0" kern="1200" dirty="0">
            <a:solidFill>
              <a:prstClr val="black">
                <a:hueOff val="0"/>
                <a:satOff val="0"/>
                <a:lumOff val="0"/>
                <a:alphaOff val="0"/>
              </a:prstClr>
            </a:solidFill>
            <a:effectLst/>
            <a:latin typeface="Source Serif Pro" panose="02040603050405020204" pitchFamily="18" charset="0"/>
            <a:ea typeface="Source Serif Pro" panose="02040603050405020204" pitchFamily="18" charset="0"/>
            <a:cs typeface="+mn-cs"/>
          </a:endParaRPr>
        </a:p>
      </dsp:txBody>
      <dsp:txXfrm rot="-5400000">
        <a:off x="761133" y="976933"/>
        <a:ext cx="4196990" cy="637763"/>
      </dsp:txXfrm>
    </dsp:sp>
    <dsp:sp modelId="{F314AEBC-B003-F641-848A-7268E195854D}">
      <dsp:nvSpPr>
        <dsp:cNvPr id="0" name=""/>
        <dsp:cNvSpPr/>
      </dsp:nvSpPr>
      <dsp:spPr>
        <a:xfrm rot="5400000">
          <a:off x="-163099" y="2043919"/>
          <a:ext cx="1087332" cy="761132"/>
        </a:xfrm>
        <a:prstGeom prst="chevron">
          <a:avLst/>
        </a:prstGeom>
        <a:solidFill>
          <a:schemeClr val="accent3">
            <a:shade val="80000"/>
            <a:hueOff val="0"/>
            <a:satOff val="0"/>
            <a:lumOff val="12728"/>
            <a:alphaOff val="0"/>
          </a:schemeClr>
        </a:solidFill>
        <a:ln w="12700" cap="flat" cmpd="sng" algn="ctr">
          <a:solidFill>
            <a:schemeClr val="accent3">
              <a:shade val="80000"/>
              <a:hueOff val="0"/>
              <a:satOff val="0"/>
              <a:lumOff val="127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endParaRPr lang="en-SG" sz="1000" b="1" i="0" kern="1200" dirty="0">
            <a:solidFill>
              <a:prstClr val="white"/>
            </a:solidFill>
            <a:effectLst/>
            <a:latin typeface="Source Serif Pro Black" panose="02040603050405020204" pitchFamily="18" charset="0"/>
            <a:ea typeface="Source Serif Pro Black" panose="02040603050405020204" pitchFamily="18" charset="0"/>
            <a:cs typeface="+mn-cs"/>
          </a:endParaRPr>
        </a:p>
        <a:p>
          <a:pPr marL="0" lvl="0" indent="0" algn="ctr" defTabSz="444500">
            <a:lnSpc>
              <a:spcPct val="90000"/>
            </a:lnSpc>
            <a:spcBef>
              <a:spcPct val="0"/>
            </a:spcBef>
            <a:spcAft>
              <a:spcPct val="35000"/>
            </a:spcAft>
            <a:buNone/>
          </a:pPr>
          <a:r>
            <a:rPr lang="en-SG" sz="900" b="1" i="0" kern="1200" dirty="0">
              <a:latin typeface="Source Serif Pro" panose="02040603050405020204" pitchFamily="18" charset="0"/>
              <a:ea typeface="Source Serif Pro" panose="02040603050405020204" pitchFamily="18" charset="0"/>
            </a:rPr>
            <a:t>Smart pill dispensers</a:t>
          </a:r>
          <a:endParaRPr lang="en-GB" sz="900" b="1" i="0" kern="1200" dirty="0">
            <a:solidFill>
              <a:prstClr val="white"/>
            </a:solidFill>
            <a:effectLst/>
            <a:latin typeface="Source Serif Pro" panose="02040603050405020204" pitchFamily="18" charset="0"/>
            <a:ea typeface="Source Serif Pro" panose="02040603050405020204" pitchFamily="18" charset="0"/>
            <a:cs typeface="+mn-cs"/>
          </a:endParaRPr>
        </a:p>
      </dsp:txBody>
      <dsp:txXfrm rot="-5400000">
        <a:off x="1" y="2261385"/>
        <a:ext cx="761132" cy="326200"/>
      </dsp:txXfrm>
    </dsp:sp>
    <dsp:sp modelId="{99598434-2E22-7744-B29C-DF57992A76E6}">
      <dsp:nvSpPr>
        <dsp:cNvPr id="0" name=""/>
        <dsp:cNvSpPr/>
      </dsp:nvSpPr>
      <dsp:spPr>
        <a:xfrm rot="5400000">
          <a:off x="2523495" y="118456"/>
          <a:ext cx="706765" cy="4231491"/>
        </a:xfrm>
        <a:prstGeom prst="round2SameRect">
          <a:avLst/>
        </a:prstGeom>
        <a:solidFill>
          <a:schemeClr val="lt1">
            <a:alpha val="90000"/>
            <a:hueOff val="0"/>
            <a:satOff val="0"/>
            <a:lumOff val="0"/>
            <a:alphaOff val="0"/>
          </a:schemeClr>
        </a:solidFill>
        <a:ln w="12700" cap="flat" cmpd="sng" algn="ctr">
          <a:solidFill>
            <a:schemeClr val="accent3">
              <a:shade val="80000"/>
              <a:hueOff val="0"/>
              <a:satOff val="0"/>
              <a:lumOff val="1272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t" anchorCtr="0">
          <a:noAutofit/>
        </a:bodyPr>
        <a:lstStyle/>
        <a:p>
          <a:pPr marL="57150" lvl="1" indent="-57150" algn="l" defTabSz="488950">
            <a:lnSpc>
              <a:spcPct val="90000"/>
            </a:lnSpc>
            <a:spcBef>
              <a:spcPct val="0"/>
            </a:spcBef>
            <a:spcAft>
              <a:spcPct val="15000"/>
            </a:spcAft>
            <a:buChar char="•"/>
          </a:pPr>
          <a:r>
            <a:rPr lang="en-SG" sz="1100" b="0" i="0" kern="1200" dirty="0">
              <a:latin typeface="Source Serif Pro" panose="02040603050405020204" pitchFamily="18" charset="0"/>
              <a:ea typeface="Source Serif Pro" panose="02040603050405020204" pitchFamily="18" charset="0"/>
            </a:rPr>
            <a:t>Reminds patients to take their medications and track whether they have been taken.</a:t>
          </a:r>
          <a:br>
            <a:rPr lang="en-SG" sz="1100" kern="1200" dirty="0">
              <a:latin typeface="Source Serif Pro" panose="02040603050405020204" pitchFamily="18" charset="0"/>
              <a:ea typeface="Source Serif Pro" panose="02040603050405020204" pitchFamily="18" charset="0"/>
            </a:rPr>
          </a:br>
          <a:endParaRPr lang="en-GB" sz="1100" kern="1200" dirty="0">
            <a:latin typeface="Source Serif Pro" panose="02040603050405020204" pitchFamily="18" charset="0"/>
            <a:ea typeface="Source Serif Pro" panose="02040603050405020204" pitchFamily="18" charset="0"/>
          </a:endParaRPr>
        </a:p>
      </dsp:txBody>
      <dsp:txXfrm rot="-5400000">
        <a:off x="761133" y="1915320"/>
        <a:ext cx="4196990" cy="637763"/>
      </dsp:txXfrm>
    </dsp:sp>
    <dsp:sp modelId="{EDA4DEF9-4FAF-6F45-8BD1-7EF1BCCF70FA}">
      <dsp:nvSpPr>
        <dsp:cNvPr id="0" name=""/>
        <dsp:cNvSpPr/>
      </dsp:nvSpPr>
      <dsp:spPr>
        <a:xfrm rot="5400000">
          <a:off x="-163099" y="2982306"/>
          <a:ext cx="1087332" cy="761132"/>
        </a:xfrm>
        <a:prstGeom prst="chevron">
          <a:avLst/>
        </a:prstGeom>
        <a:solidFill>
          <a:schemeClr val="accent3">
            <a:shade val="80000"/>
            <a:hueOff val="0"/>
            <a:satOff val="0"/>
            <a:lumOff val="19092"/>
            <a:alphaOff val="0"/>
          </a:schemeClr>
        </a:solidFill>
        <a:ln w="12700" cap="flat" cmpd="sng" algn="ctr">
          <a:solidFill>
            <a:schemeClr val="accent3">
              <a:shade val="80000"/>
              <a:hueOff val="0"/>
              <a:satOff val="0"/>
              <a:lumOff val="1909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SG" sz="900" b="1" i="0" kern="1200" dirty="0">
              <a:latin typeface="Source Serif Pro Black" panose="02040603050405020204" pitchFamily="18" charset="0"/>
              <a:ea typeface="Source Serif Pro Black" panose="02040603050405020204" pitchFamily="18" charset="0"/>
            </a:rPr>
            <a:t>Smart inhalers</a:t>
          </a:r>
          <a:endParaRPr lang="en-GB" sz="900" b="1" i="0" kern="1200" dirty="0">
            <a:solidFill>
              <a:prstClr val="white"/>
            </a:solidFill>
            <a:effectLst/>
            <a:latin typeface="Source Serif Pro Black" panose="02040603050405020204" pitchFamily="18" charset="0"/>
            <a:ea typeface="Source Serif Pro Black" panose="02040603050405020204" pitchFamily="18" charset="0"/>
            <a:cs typeface="+mn-cs"/>
          </a:endParaRPr>
        </a:p>
      </dsp:txBody>
      <dsp:txXfrm rot="-5400000">
        <a:off x="1" y="3199772"/>
        <a:ext cx="761132" cy="326200"/>
      </dsp:txXfrm>
    </dsp:sp>
    <dsp:sp modelId="{CB3CEE12-2C67-8844-94C8-5937B3D0CC4D}">
      <dsp:nvSpPr>
        <dsp:cNvPr id="0" name=""/>
        <dsp:cNvSpPr/>
      </dsp:nvSpPr>
      <dsp:spPr>
        <a:xfrm rot="5400000">
          <a:off x="2523495" y="1056843"/>
          <a:ext cx="706765" cy="4231491"/>
        </a:xfrm>
        <a:prstGeom prst="round2SameRect">
          <a:avLst/>
        </a:prstGeom>
        <a:solidFill>
          <a:schemeClr val="lt1">
            <a:alpha val="90000"/>
            <a:hueOff val="0"/>
            <a:satOff val="0"/>
            <a:lumOff val="0"/>
            <a:alphaOff val="0"/>
          </a:schemeClr>
        </a:solidFill>
        <a:ln w="12700" cap="flat" cmpd="sng" algn="ctr">
          <a:solidFill>
            <a:schemeClr val="accent3">
              <a:shade val="80000"/>
              <a:hueOff val="0"/>
              <a:satOff val="0"/>
              <a:lumOff val="1909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SG" sz="1100" b="0" i="0" kern="1200" dirty="0">
              <a:latin typeface="Source Serif Pro" panose="02040603050405020204" pitchFamily="18" charset="0"/>
              <a:ea typeface="Source Serif Pro" panose="02040603050405020204" pitchFamily="18" charset="0"/>
            </a:rPr>
            <a:t>Tracks the usage of inhalers and send data to healthcare</a:t>
          </a:r>
          <a:br>
            <a:rPr lang="en-SG" sz="1100" kern="1200" dirty="0">
              <a:latin typeface="Source Serif Pro" panose="02040603050405020204" pitchFamily="18" charset="0"/>
              <a:ea typeface="Source Serif Pro" panose="02040603050405020204" pitchFamily="18" charset="0"/>
            </a:rPr>
          </a:br>
          <a:r>
            <a:rPr lang="en-SG" sz="1100" b="0" i="0" kern="1200" dirty="0">
              <a:latin typeface="Source Serif Pro" panose="02040603050405020204" pitchFamily="18" charset="0"/>
              <a:ea typeface="Source Serif Pro" panose="02040603050405020204" pitchFamily="18" charset="0"/>
            </a:rPr>
            <a:t>providers for monitoring and analysis.</a:t>
          </a:r>
          <a:endParaRPr lang="en-GB" sz="1100" b="0" i="0" kern="1200" dirty="0">
            <a:solidFill>
              <a:prstClr val="black">
                <a:hueOff val="0"/>
                <a:satOff val="0"/>
                <a:lumOff val="0"/>
                <a:alphaOff val="0"/>
              </a:prstClr>
            </a:solidFill>
            <a:effectLst/>
            <a:latin typeface="Source Serif Pro" panose="02040603050405020204" pitchFamily="18" charset="0"/>
            <a:ea typeface="Source Serif Pro" panose="02040603050405020204" pitchFamily="18" charset="0"/>
            <a:cs typeface="+mn-cs"/>
          </a:endParaRPr>
        </a:p>
      </dsp:txBody>
      <dsp:txXfrm rot="-5400000">
        <a:off x="761133" y="2853707"/>
        <a:ext cx="4196990" cy="63776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92A98A-79A7-E442-9F47-B5B8F557C6C4}">
      <dsp:nvSpPr>
        <dsp:cNvPr id="0" name=""/>
        <dsp:cNvSpPr/>
      </dsp:nvSpPr>
      <dsp:spPr>
        <a:xfrm rot="5400000">
          <a:off x="-163099" y="167145"/>
          <a:ext cx="1087332" cy="761132"/>
        </a:xfrm>
        <a:prstGeom prst="chevron">
          <a:avLst/>
        </a:prstGeom>
        <a:solidFill>
          <a:schemeClr val="accent3">
            <a:shade val="80000"/>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endParaRPr lang="en-SG" sz="900" b="1" i="0" kern="1200" dirty="0">
            <a:latin typeface="Source Serif Pro Black" panose="02040603050405020204" pitchFamily="18" charset="0"/>
            <a:ea typeface="Source Serif Pro Black" panose="02040603050405020204" pitchFamily="18" charset="0"/>
          </a:endParaRPr>
        </a:p>
        <a:p>
          <a:pPr marL="0" lvl="0" indent="0" algn="ctr" defTabSz="400050">
            <a:lnSpc>
              <a:spcPct val="90000"/>
            </a:lnSpc>
            <a:spcBef>
              <a:spcPct val="0"/>
            </a:spcBef>
            <a:spcAft>
              <a:spcPct val="35000"/>
            </a:spcAft>
            <a:buNone/>
          </a:pPr>
          <a:r>
            <a:rPr lang="en-SG" sz="900" b="1" i="0" kern="1200" dirty="0">
              <a:latin typeface="Source Serif Pro Black" panose="02040603050405020204" pitchFamily="18" charset="0"/>
              <a:ea typeface="Source Serif Pro Black" panose="02040603050405020204" pitchFamily="18" charset="0"/>
            </a:rPr>
            <a:t>Smart lighting</a:t>
          </a:r>
          <a:endParaRPr lang="en-GB" sz="900" b="1" i="0" kern="1200" dirty="0">
            <a:latin typeface="Source Serif Pro Black" panose="02040603050405020204" pitchFamily="18" charset="0"/>
            <a:ea typeface="Source Serif Pro Black" panose="02040603050405020204" pitchFamily="18" charset="0"/>
          </a:endParaRPr>
        </a:p>
      </dsp:txBody>
      <dsp:txXfrm rot="-5400000">
        <a:off x="1" y="384611"/>
        <a:ext cx="761132" cy="326200"/>
      </dsp:txXfrm>
    </dsp:sp>
    <dsp:sp modelId="{1ED83BD2-B8F8-4840-B846-AEB2CA3A88AE}">
      <dsp:nvSpPr>
        <dsp:cNvPr id="0" name=""/>
        <dsp:cNvSpPr/>
      </dsp:nvSpPr>
      <dsp:spPr>
        <a:xfrm rot="5400000">
          <a:off x="2523309" y="-1758131"/>
          <a:ext cx="707137" cy="4231491"/>
        </a:xfrm>
        <a:prstGeom prst="round2SameRect">
          <a:avLst/>
        </a:prstGeom>
        <a:solidFill>
          <a:schemeClr val="lt1">
            <a:alpha val="90000"/>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SG" sz="1100" b="0" i="0" kern="1200" dirty="0">
              <a:latin typeface="Source Serif Pro" panose="02040603050405020204" pitchFamily="18" charset="0"/>
              <a:ea typeface="Source Serif Pro" panose="02040603050405020204" pitchFamily="18" charset="0"/>
            </a:rPr>
            <a:t>IoT-enabled streetlights can be controlled and monitored remotely, reducing energy usage, and improving public safety.</a:t>
          </a:r>
          <a:endParaRPr lang="en-GB" sz="1100" kern="1200" dirty="0">
            <a:latin typeface="Source Serif Pro" panose="02040603050405020204" pitchFamily="18" charset="0"/>
            <a:ea typeface="Source Serif Pro" panose="02040603050405020204" pitchFamily="18" charset="0"/>
          </a:endParaRPr>
        </a:p>
      </dsp:txBody>
      <dsp:txXfrm rot="-5400000">
        <a:off x="761132" y="38566"/>
        <a:ext cx="4196971" cy="638097"/>
      </dsp:txXfrm>
    </dsp:sp>
    <dsp:sp modelId="{B9E5A616-916F-4740-9D95-22EB1B40053D}">
      <dsp:nvSpPr>
        <dsp:cNvPr id="0" name=""/>
        <dsp:cNvSpPr/>
      </dsp:nvSpPr>
      <dsp:spPr>
        <a:xfrm rot="5400000">
          <a:off x="-163099" y="1105532"/>
          <a:ext cx="1087332" cy="761132"/>
        </a:xfrm>
        <a:prstGeom prst="chevron">
          <a:avLst/>
        </a:prstGeom>
        <a:solidFill>
          <a:schemeClr val="accent3">
            <a:shade val="80000"/>
            <a:hueOff val="0"/>
            <a:satOff val="0"/>
            <a:lumOff val="6364"/>
            <a:alphaOff val="0"/>
          </a:schemeClr>
        </a:solidFill>
        <a:ln w="12700" cap="flat" cmpd="sng" algn="ctr">
          <a:solidFill>
            <a:schemeClr val="accent3">
              <a:shade val="80000"/>
              <a:hueOff val="0"/>
              <a:satOff val="0"/>
              <a:lumOff val="636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SG" sz="900" b="1" i="0" kern="1200" dirty="0">
              <a:latin typeface="Source Serif Pro Black" panose="02040603050405020204" pitchFamily="18" charset="0"/>
              <a:ea typeface="Source Serif Pro Black" panose="02040603050405020204" pitchFamily="18" charset="0"/>
            </a:rPr>
            <a:t>Traffic management</a:t>
          </a:r>
          <a:endParaRPr lang="en-GB" sz="900" b="1" i="0" kern="1200" dirty="0">
            <a:solidFill>
              <a:prstClr val="white"/>
            </a:solidFill>
            <a:effectLst/>
            <a:latin typeface="Source Serif Pro Black" panose="02040603050405020204" pitchFamily="18" charset="0"/>
            <a:ea typeface="Source Serif Pro Black" panose="02040603050405020204" pitchFamily="18" charset="0"/>
            <a:cs typeface="+mn-cs"/>
          </a:endParaRPr>
        </a:p>
      </dsp:txBody>
      <dsp:txXfrm rot="-5400000">
        <a:off x="1" y="1322998"/>
        <a:ext cx="761132" cy="326200"/>
      </dsp:txXfrm>
    </dsp:sp>
    <dsp:sp modelId="{D629E8F8-7999-AA4C-A413-A21ECDB6A447}">
      <dsp:nvSpPr>
        <dsp:cNvPr id="0" name=""/>
        <dsp:cNvSpPr/>
      </dsp:nvSpPr>
      <dsp:spPr>
        <a:xfrm rot="5400000">
          <a:off x="2523495" y="-819930"/>
          <a:ext cx="706765" cy="4231491"/>
        </a:xfrm>
        <a:prstGeom prst="round2SameRect">
          <a:avLst/>
        </a:prstGeom>
        <a:solidFill>
          <a:schemeClr val="lt1">
            <a:alpha val="90000"/>
            <a:hueOff val="0"/>
            <a:satOff val="0"/>
            <a:lumOff val="0"/>
            <a:alphaOff val="0"/>
          </a:schemeClr>
        </a:solidFill>
        <a:ln w="12700" cap="flat" cmpd="sng" algn="ctr">
          <a:solidFill>
            <a:schemeClr val="accent3">
              <a:shade val="80000"/>
              <a:hueOff val="0"/>
              <a:satOff val="0"/>
              <a:lumOff val="636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SG" sz="1100" b="0" i="0" kern="1200" dirty="0">
              <a:solidFill>
                <a:prstClr val="black">
                  <a:hueOff val="0"/>
                  <a:satOff val="0"/>
                  <a:lumOff val="0"/>
                  <a:alphaOff val="0"/>
                </a:prstClr>
              </a:solidFill>
              <a:latin typeface="Source Serif Pro" panose="02040603050405020204" pitchFamily="18" charset="0"/>
              <a:ea typeface="Source Serif Pro" panose="02040603050405020204" pitchFamily="18" charset="0"/>
              <a:cs typeface="+mn-cs"/>
            </a:rPr>
            <a:t>IoT sensors can be used to monitor traffic flow, optimize signal timings, and reduce congestion</a:t>
          </a:r>
          <a:endParaRPr lang="en-GB" sz="1100" b="0" i="0" kern="1200" dirty="0">
            <a:solidFill>
              <a:prstClr val="black">
                <a:hueOff val="0"/>
                <a:satOff val="0"/>
                <a:lumOff val="0"/>
                <a:alphaOff val="0"/>
              </a:prstClr>
            </a:solidFill>
            <a:latin typeface="Source Serif Pro" panose="02040603050405020204" pitchFamily="18" charset="0"/>
            <a:ea typeface="Source Serif Pro" panose="02040603050405020204" pitchFamily="18" charset="0"/>
            <a:cs typeface="+mn-cs"/>
          </a:endParaRPr>
        </a:p>
      </dsp:txBody>
      <dsp:txXfrm rot="-5400000">
        <a:off x="761133" y="976933"/>
        <a:ext cx="4196990" cy="637763"/>
      </dsp:txXfrm>
    </dsp:sp>
    <dsp:sp modelId="{F314AEBC-B003-F641-848A-7268E195854D}">
      <dsp:nvSpPr>
        <dsp:cNvPr id="0" name=""/>
        <dsp:cNvSpPr/>
      </dsp:nvSpPr>
      <dsp:spPr>
        <a:xfrm rot="5400000">
          <a:off x="-163099" y="2043919"/>
          <a:ext cx="1087332" cy="761132"/>
        </a:xfrm>
        <a:prstGeom prst="chevron">
          <a:avLst/>
        </a:prstGeom>
        <a:solidFill>
          <a:schemeClr val="accent3">
            <a:shade val="80000"/>
            <a:hueOff val="0"/>
            <a:satOff val="0"/>
            <a:lumOff val="12728"/>
            <a:alphaOff val="0"/>
          </a:schemeClr>
        </a:solidFill>
        <a:ln w="12700" cap="flat" cmpd="sng" algn="ctr">
          <a:solidFill>
            <a:schemeClr val="accent3">
              <a:shade val="80000"/>
              <a:hueOff val="0"/>
              <a:satOff val="0"/>
              <a:lumOff val="127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SG" sz="900" b="1" i="0" kern="1200" dirty="0">
              <a:latin typeface="Source Serif Pro Black" panose="02040603050405020204" pitchFamily="18" charset="0"/>
              <a:ea typeface="Source Serif Pro Black" panose="02040603050405020204" pitchFamily="18" charset="0"/>
            </a:rPr>
            <a:t>Environmental monitoring</a:t>
          </a:r>
          <a:endParaRPr lang="en-GB" sz="900" b="1" i="0" kern="1200" dirty="0">
            <a:solidFill>
              <a:prstClr val="white"/>
            </a:solidFill>
            <a:effectLst/>
            <a:latin typeface="Source Serif Pro Black" panose="02040603050405020204" pitchFamily="18" charset="0"/>
            <a:ea typeface="Source Serif Pro Black" panose="02040603050405020204" pitchFamily="18" charset="0"/>
            <a:cs typeface="+mn-cs"/>
          </a:endParaRPr>
        </a:p>
      </dsp:txBody>
      <dsp:txXfrm rot="-5400000">
        <a:off x="1" y="2261385"/>
        <a:ext cx="761132" cy="326200"/>
      </dsp:txXfrm>
    </dsp:sp>
    <dsp:sp modelId="{99598434-2E22-7744-B29C-DF57992A76E6}">
      <dsp:nvSpPr>
        <dsp:cNvPr id="0" name=""/>
        <dsp:cNvSpPr/>
      </dsp:nvSpPr>
      <dsp:spPr>
        <a:xfrm rot="5400000">
          <a:off x="2523495" y="118456"/>
          <a:ext cx="706765" cy="4231491"/>
        </a:xfrm>
        <a:prstGeom prst="round2SameRect">
          <a:avLst/>
        </a:prstGeom>
        <a:solidFill>
          <a:schemeClr val="lt1">
            <a:alpha val="90000"/>
            <a:hueOff val="0"/>
            <a:satOff val="0"/>
            <a:lumOff val="0"/>
            <a:alphaOff val="0"/>
          </a:schemeClr>
        </a:solidFill>
        <a:ln w="12700" cap="flat" cmpd="sng" algn="ctr">
          <a:solidFill>
            <a:schemeClr val="accent3">
              <a:shade val="80000"/>
              <a:hueOff val="0"/>
              <a:satOff val="0"/>
              <a:lumOff val="1272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SG" sz="1100" b="0" i="0" kern="1200" dirty="0">
              <a:latin typeface="Source Serif Pro" panose="02040603050405020204" pitchFamily="18" charset="0"/>
              <a:ea typeface="Source Serif Pro" panose="02040603050405020204" pitchFamily="18" charset="0"/>
            </a:rPr>
            <a:t>IoT devices can be used to monitor air quality, water quality, and waste levels, improving sustainability and public health.</a:t>
          </a:r>
          <a:br>
            <a:rPr lang="en-SG" sz="1100" kern="1200" dirty="0">
              <a:latin typeface="Source Serif Pro" panose="02040603050405020204" pitchFamily="18" charset="0"/>
              <a:ea typeface="Source Serif Pro" panose="02040603050405020204" pitchFamily="18" charset="0"/>
            </a:rPr>
          </a:br>
          <a:endParaRPr lang="en-GB" sz="1100" kern="1200" dirty="0">
            <a:latin typeface="Source Serif Pro" panose="02040603050405020204" pitchFamily="18" charset="0"/>
            <a:ea typeface="Source Serif Pro" panose="02040603050405020204" pitchFamily="18" charset="0"/>
          </a:endParaRPr>
        </a:p>
      </dsp:txBody>
      <dsp:txXfrm rot="-5400000">
        <a:off x="761133" y="1915320"/>
        <a:ext cx="4196990" cy="637763"/>
      </dsp:txXfrm>
    </dsp:sp>
    <dsp:sp modelId="{EDA4DEF9-4FAF-6F45-8BD1-7EF1BCCF70FA}">
      <dsp:nvSpPr>
        <dsp:cNvPr id="0" name=""/>
        <dsp:cNvSpPr/>
      </dsp:nvSpPr>
      <dsp:spPr>
        <a:xfrm rot="5400000">
          <a:off x="-163099" y="2982306"/>
          <a:ext cx="1087332" cy="761132"/>
        </a:xfrm>
        <a:prstGeom prst="chevron">
          <a:avLst/>
        </a:prstGeom>
        <a:solidFill>
          <a:schemeClr val="accent3">
            <a:shade val="80000"/>
            <a:hueOff val="0"/>
            <a:satOff val="0"/>
            <a:lumOff val="19092"/>
            <a:alphaOff val="0"/>
          </a:schemeClr>
        </a:solidFill>
        <a:ln w="12700" cap="flat" cmpd="sng" algn="ctr">
          <a:solidFill>
            <a:schemeClr val="accent3">
              <a:shade val="80000"/>
              <a:hueOff val="0"/>
              <a:satOff val="0"/>
              <a:lumOff val="1909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SG" sz="900" b="1" i="0" kern="1200" dirty="0">
              <a:latin typeface="Source Serif Pro Black" panose="02040603050405020204" pitchFamily="18" charset="0"/>
              <a:ea typeface="Source Serif Pro Black" panose="02040603050405020204" pitchFamily="18" charset="0"/>
            </a:rPr>
            <a:t>Smart waste management </a:t>
          </a:r>
          <a:endParaRPr lang="en-GB" sz="900" b="1" i="0" kern="1200" dirty="0">
            <a:solidFill>
              <a:prstClr val="white"/>
            </a:solidFill>
            <a:effectLst/>
            <a:latin typeface="Source Serif Pro Black" panose="02040603050405020204" pitchFamily="18" charset="0"/>
            <a:ea typeface="Source Serif Pro Black" panose="02040603050405020204" pitchFamily="18" charset="0"/>
            <a:cs typeface="+mn-cs"/>
          </a:endParaRPr>
        </a:p>
      </dsp:txBody>
      <dsp:txXfrm rot="-5400000">
        <a:off x="1" y="3199772"/>
        <a:ext cx="761132" cy="326200"/>
      </dsp:txXfrm>
    </dsp:sp>
    <dsp:sp modelId="{CB3CEE12-2C67-8844-94C8-5937B3D0CC4D}">
      <dsp:nvSpPr>
        <dsp:cNvPr id="0" name=""/>
        <dsp:cNvSpPr/>
      </dsp:nvSpPr>
      <dsp:spPr>
        <a:xfrm rot="5400000">
          <a:off x="2523495" y="1056843"/>
          <a:ext cx="706765" cy="4231491"/>
        </a:xfrm>
        <a:prstGeom prst="round2SameRect">
          <a:avLst/>
        </a:prstGeom>
        <a:solidFill>
          <a:schemeClr val="lt1">
            <a:alpha val="90000"/>
            <a:hueOff val="0"/>
            <a:satOff val="0"/>
            <a:lumOff val="0"/>
            <a:alphaOff val="0"/>
          </a:schemeClr>
        </a:solidFill>
        <a:ln w="12700" cap="flat" cmpd="sng" algn="ctr">
          <a:solidFill>
            <a:schemeClr val="accent3">
              <a:shade val="80000"/>
              <a:hueOff val="0"/>
              <a:satOff val="0"/>
              <a:lumOff val="1909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SG" sz="1100" b="0" i="0" kern="1200" dirty="0">
              <a:latin typeface="Source Serif Pro" panose="02040603050405020204" pitchFamily="18" charset="0"/>
              <a:ea typeface="Source Serif Pro" panose="02040603050405020204" pitchFamily="18" charset="0"/>
            </a:rPr>
            <a:t>IoT sensors and devices can be used to optimize the collection and disposal of waste, reducing waste and improving sustainability.</a:t>
          </a:r>
          <a:endParaRPr lang="en-GB" sz="1100" b="0" i="0" kern="1200" dirty="0">
            <a:solidFill>
              <a:prstClr val="black">
                <a:hueOff val="0"/>
                <a:satOff val="0"/>
                <a:lumOff val="0"/>
                <a:alphaOff val="0"/>
              </a:prstClr>
            </a:solidFill>
            <a:effectLst/>
            <a:latin typeface="Source Serif Pro" panose="02040603050405020204" pitchFamily="18" charset="0"/>
            <a:ea typeface="Source Serif Pro" panose="02040603050405020204" pitchFamily="18" charset="0"/>
            <a:cs typeface="+mn-cs"/>
          </a:endParaRPr>
        </a:p>
      </dsp:txBody>
      <dsp:txXfrm rot="-5400000">
        <a:off x="761133" y="2853707"/>
        <a:ext cx="4196990" cy="637763"/>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82185E-D0B0-B941-8686-0596366841FD}" type="datetimeFigureOut">
              <a:rPr lang="en-US" smtClean="0"/>
              <a:t>5/3/23</a:t>
            </a:fld>
            <a:endParaRPr lang="en-US"/>
          </a:p>
        </p:txBody>
      </p:sp>
      <p:sp>
        <p:nvSpPr>
          <p:cNvPr id="4" name="Slide Image Placeholder 3"/>
          <p:cNvSpPr>
            <a:spLocks noGrp="1" noRot="1" noChangeAspect="1"/>
          </p:cNvSpPr>
          <p:nvPr>
            <p:ph type="sldImg" idx="2"/>
          </p:nvPr>
        </p:nvSpPr>
        <p:spPr>
          <a:xfrm>
            <a:off x="2360613" y="1143000"/>
            <a:ext cx="21367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385441-01A4-C248-87D0-5B08A22D4B61}" type="slidenum">
              <a:rPr lang="en-US" smtClean="0"/>
              <a:t>‹#›</a:t>
            </a:fld>
            <a:endParaRPr lang="en-US"/>
          </a:p>
        </p:txBody>
      </p:sp>
    </p:spTree>
    <p:extLst>
      <p:ext uri="{BB962C8B-B14F-4D97-AF65-F5344CB8AC3E}">
        <p14:creationId xmlns:p14="http://schemas.microsoft.com/office/powerpoint/2010/main" val="3356397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06816400"/>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10" name="Group 109">
            <a:extLst>
              <a:ext uri="{FF2B5EF4-FFF2-40B4-BE49-F238E27FC236}">
                <a16:creationId xmlns:a16="http://schemas.microsoft.com/office/drawing/2014/main" id="{0D589394-AA06-E247-0225-8295B2671094}"/>
              </a:ext>
            </a:extLst>
          </p:cNvPr>
          <p:cNvGrpSpPr/>
          <p:nvPr userDrawn="1"/>
        </p:nvGrpSpPr>
        <p:grpSpPr>
          <a:xfrm>
            <a:off x="-17929" y="-17930"/>
            <a:ext cx="6875929" cy="9930127"/>
            <a:chOff x="-17929" y="-17930"/>
            <a:chExt cx="6875929" cy="9930127"/>
          </a:xfrm>
        </p:grpSpPr>
        <p:cxnSp>
          <p:nvCxnSpPr>
            <p:cNvPr id="111" name="Straight Connector 110">
              <a:extLst>
                <a:ext uri="{FF2B5EF4-FFF2-40B4-BE49-F238E27FC236}">
                  <a16:creationId xmlns:a16="http://schemas.microsoft.com/office/drawing/2014/main" id="{607F2DBE-58E6-EF1B-A6BA-1CA6609FE984}"/>
                </a:ext>
              </a:extLst>
            </p:cNvPr>
            <p:cNvCxnSpPr/>
            <p:nvPr userDrawn="1"/>
          </p:nvCxnSpPr>
          <p:spPr>
            <a:xfrm rot="5400000">
              <a:off x="3426308" y="-3056001"/>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5F841C06-90B8-00EF-9CCE-E35EF82EB365}"/>
                </a:ext>
              </a:extLst>
            </p:cNvPr>
            <p:cNvCxnSpPr/>
            <p:nvPr userDrawn="1"/>
          </p:nvCxnSpPr>
          <p:spPr>
            <a:xfrm rot="5400000">
              <a:off x="3426308" y="6110203"/>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113" name="Group 112">
              <a:extLst>
                <a:ext uri="{FF2B5EF4-FFF2-40B4-BE49-F238E27FC236}">
                  <a16:creationId xmlns:a16="http://schemas.microsoft.com/office/drawing/2014/main" id="{A96743B6-A261-95A0-14C3-1E91ED62FAC2}"/>
                </a:ext>
              </a:extLst>
            </p:cNvPr>
            <p:cNvGrpSpPr/>
            <p:nvPr userDrawn="1"/>
          </p:nvGrpSpPr>
          <p:grpSpPr>
            <a:xfrm rot="5400000">
              <a:off x="3382289" y="-2638980"/>
              <a:ext cx="88046" cy="6858003"/>
              <a:chOff x="1259667" y="-4"/>
              <a:chExt cx="108506" cy="6858003"/>
            </a:xfrm>
          </p:grpSpPr>
          <p:cxnSp>
            <p:nvCxnSpPr>
              <p:cNvPr id="211" name="Straight Connector 210">
                <a:extLst>
                  <a:ext uri="{FF2B5EF4-FFF2-40B4-BE49-F238E27FC236}">
                    <a16:creationId xmlns:a16="http://schemas.microsoft.com/office/drawing/2014/main" id="{CDFB1CE7-DA91-D13F-B920-970FF2504325}"/>
                  </a:ext>
                </a:extLst>
              </p:cNvPr>
              <p:cNvCxnSpPr/>
              <p:nvPr userDrawn="1"/>
            </p:nvCxnSpPr>
            <p:spPr>
              <a:xfrm>
                <a:off x="1259667" y="-1"/>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B405CC23-E47F-6715-930A-89D9611389A5}"/>
                  </a:ext>
                </a:extLst>
              </p:cNvPr>
              <p:cNvCxnSpPr/>
              <p:nvPr userDrawn="1"/>
            </p:nvCxnSpPr>
            <p:spPr>
              <a:xfrm>
                <a:off x="1368173" y="-4"/>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14" name="Group 113">
              <a:extLst>
                <a:ext uri="{FF2B5EF4-FFF2-40B4-BE49-F238E27FC236}">
                  <a16:creationId xmlns:a16="http://schemas.microsoft.com/office/drawing/2014/main" id="{37FC1991-DA0C-3C15-5D36-787AE69827D2}"/>
                </a:ext>
              </a:extLst>
            </p:cNvPr>
            <p:cNvGrpSpPr/>
            <p:nvPr userDrawn="1"/>
          </p:nvGrpSpPr>
          <p:grpSpPr>
            <a:xfrm rot="5400000">
              <a:off x="3381577" y="-2177218"/>
              <a:ext cx="89473" cy="6858000"/>
              <a:chOff x="2209836" y="-2"/>
              <a:chExt cx="110264" cy="6858000"/>
            </a:xfrm>
          </p:grpSpPr>
          <p:cxnSp>
            <p:nvCxnSpPr>
              <p:cNvPr id="209" name="Straight Connector 208">
                <a:extLst>
                  <a:ext uri="{FF2B5EF4-FFF2-40B4-BE49-F238E27FC236}">
                    <a16:creationId xmlns:a16="http://schemas.microsoft.com/office/drawing/2014/main" id="{BE14DDBF-3A57-A4C8-15CC-25628DD96768}"/>
                  </a:ext>
                </a:extLst>
              </p:cNvPr>
              <p:cNvCxnSpPr/>
              <p:nvPr userDrawn="1"/>
            </p:nvCxnSpPr>
            <p:spPr>
              <a:xfrm>
                <a:off x="2209836" y="-2"/>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10" name="Straight Connector 209">
                <a:extLst>
                  <a:ext uri="{FF2B5EF4-FFF2-40B4-BE49-F238E27FC236}">
                    <a16:creationId xmlns:a16="http://schemas.microsoft.com/office/drawing/2014/main" id="{BD2272F5-681A-CC07-D347-AB5D04D0B057}"/>
                  </a:ext>
                </a:extLst>
              </p:cNvPr>
              <p:cNvCxnSpPr/>
              <p:nvPr userDrawn="1"/>
            </p:nvCxnSpPr>
            <p:spPr>
              <a:xfrm>
                <a:off x="2320100" y="-2"/>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15" name="Group 114">
              <a:extLst>
                <a:ext uri="{FF2B5EF4-FFF2-40B4-BE49-F238E27FC236}">
                  <a16:creationId xmlns:a16="http://schemas.microsoft.com/office/drawing/2014/main" id="{DA415C97-792B-D806-A311-983B2C40EB01}"/>
                </a:ext>
              </a:extLst>
            </p:cNvPr>
            <p:cNvGrpSpPr/>
            <p:nvPr userDrawn="1"/>
          </p:nvGrpSpPr>
          <p:grpSpPr>
            <a:xfrm rot="5400000">
              <a:off x="3379437" y="-1712606"/>
              <a:ext cx="93753" cy="6858002"/>
              <a:chOff x="3161763" y="-4"/>
              <a:chExt cx="115539" cy="6858002"/>
            </a:xfrm>
          </p:grpSpPr>
          <p:cxnSp>
            <p:nvCxnSpPr>
              <p:cNvPr id="207" name="Straight Connector 206">
                <a:extLst>
                  <a:ext uri="{FF2B5EF4-FFF2-40B4-BE49-F238E27FC236}">
                    <a16:creationId xmlns:a16="http://schemas.microsoft.com/office/drawing/2014/main" id="{1FA59B3E-75FA-D271-85D5-1B20A8811894}"/>
                  </a:ext>
                </a:extLst>
              </p:cNvPr>
              <p:cNvCxnSpPr/>
              <p:nvPr userDrawn="1"/>
            </p:nvCxnSpPr>
            <p:spPr>
              <a:xfrm>
                <a:off x="3161763" y="-2"/>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id="{AF7F497C-82CF-F8BA-BE39-C93E74FA0B98}"/>
                  </a:ext>
                </a:extLst>
              </p:cNvPr>
              <p:cNvCxnSpPr/>
              <p:nvPr userDrawn="1"/>
            </p:nvCxnSpPr>
            <p:spPr>
              <a:xfrm>
                <a:off x="3277302" y="-4"/>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16" name="Group 115">
              <a:extLst>
                <a:ext uri="{FF2B5EF4-FFF2-40B4-BE49-F238E27FC236}">
                  <a16:creationId xmlns:a16="http://schemas.microsoft.com/office/drawing/2014/main" id="{149B3BC5-279C-CDEA-0649-814BE9984322}"/>
                </a:ext>
              </a:extLst>
            </p:cNvPr>
            <p:cNvGrpSpPr/>
            <p:nvPr userDrawn="1"/>
          </p:nvGrpSpPr>
          <p:grpSpPr>
            <a:xfrm rot="5400000">
              <a:off x="3381101" y="-1247518"/>
              <a:ext cx="90424" cy="6858001"/>
              <a:chOff x="4118965" y="-2"/>
              <a:chExt cx="111436" cy="6858001"/>
            </a:xfrm>
          </p:grpSpPr>
          <p:cxnSp>
            <p:nvCxnSpPr>
              <p:cNvPr id="205" name="Straight Connector 204">
                <a:extLst>
                  <a:ext uri="{FF2B5EF4-FFF2-40B4-BE49-F238E27FC236}">
                    <a16:creationId xmlns:a16="http://schemas.microsoft.com/office/drawing/2014/main" id="{0FD6490A-AF9F-5536-382F-98138824B969}"/>
                  </a:ext>
                </a:extLst>
              </p:cNvPr>
              <p:cNvCxnSpPr/>
              <p:nvPr userDrawn="1"/>
            </p:nvCxnSpPr>
            <p:spPr>
              <a:xfrm>
                <a:off x="4118965" y="-2"/>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4F5ED8D4-7D84-4E76-22D9-65460A83D97C}"/>
                  </a:ext>
                </a:extLst>
              </p:cNvPr>
              <p:cNvCxnSpPr/>
              <p:nvPr userDrawn="1"/>
            </p:nvCxnSpPr>
            <p:spPr>
              <a:xfrm>
                <a:off x="4230401" y="-1"/>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17" name="Group 116">
              <a:extLst>
                <a:ext uri="{FF2B5EF4-FFF2-40B4-BE49-F238E27FC236}">
                  <a16:creationId xmlns:a16="http://schemas.microsoft.com/office/drawing/2014/main" id="{EC87BFDA-35BC-FD68-D35B-AEE952BAE53F}"/>
                </a:ext>
              </a:extLst>
            </p:cNvPr>
            <p:cNvGrpSpPr/>
            <p:nvPr userDrawn="1"/>
          </p:nvGrpSpPr>
          <p:grpSpPr>
            <a:xfrm rot="5400000">
              <a:off x="3380387" y="-783379"/>
              <a:ext cx="91852" cy="6858000"/>
              <a:chOff x="5072064" y="-2"/>
              <a:chExt cx="113195" cy="6858000"/>
            </a:xfrm>
          </p:grpSpPr>
          <p:cxnSp>
            <p:nvCxnSpPr>
              <p:cNvPr id="203" name="Straight Connector 202">
                <a:extLst>
                  <a:ext uri="{FF2B5EF4-FFF2-40B4-BE49-F238E27FC236}">
                    <a16:creationId xmlns:a16="http://schemas.microsoft.com/office/drawing/2014/main" id="{A77F7FAA-9050-927F-AAB5-04EBCC18A3B3}"/>
                  </a:ext>
                </a:extLst>
              </p:cNvPr>
              <p:cNvCxnSpPr/>
              <p:nvPr userDrawn="1"/>
            </p:nvCxnSpPr>
            <p:spPr>
              <a:xfrm>
                <a:off x="5072064" y="-2"/>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id="{F66B53CD-EF2E-98EE-E6C1-DB553E5365AF}"/>
                  </a:ext>
                </a:extLst>
              </p:cNvPr>
              <p:cNvCxnSpPr/>
              <p:nvPr userDrawn="1"/>
            </p:nvCxnSpPr>
            <p:spPr>
              <a:xfrm>
                <a:off x="5185259" y="-2"/>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18" name="Group 117">
              <a:extLst>
                <a:ext uri="{FF2B5EF4-FFF2-40B4-BE49-F238E27FC236}">
                  <a16:creationId xmlns:a16="http://schemas.microsoft.com/office/drawing/2014/main" id="{1D425527-59AC-51CA-4FD9-E57DC0E56014}"/>
                </a:ext>
              </a:extLst>
            </p:cNvPr>
            <p:cNvGrpSpPr/>
            <p:nvPr userDrawn="1"/>
          </p:nvGrpSpPr>
          <p:grpSpPr>
            <a:xfrm rot="5400000">
              <a:off x="3381577" y="-319716"/>
              <a:ext cx="89473" cy="6858000"/>
              <a:chOff x="6026922" y="-2"/>
              <a:chExt cx="110264" cy="6858000"/>
            </a:xfrm>
          </p:grpSpPr>
          <p:cxnSp>
            <p:nvCxnSpPr>
              <p:cNvPr id="201" name="Straight Connector 200">
                <a:extLst>
                  <a:ext uri="{FF2B5EF4-FFF2-40B4-BE49-F238E27FC236}">
                    <a16:creationId xmlns:a16="http://schemas.microsoft.com/office/drawing/2014/main" id="{D84B4E80-199E-A053-26BC-A0208A6D8F44}"/>
                  </a:ext>
                </a:extLst>
              </p:cNvPr>
              <p:cNvCxnSpPr/>
              <p:nvPr userDrawn="1"/>
            </p:nvCxnSpPr>
            <p:spPr>
              <a:xfrm>
                <a:off x="6026922" y="-2"/>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id="{2EF7C32F-5D6C-4456-D296-AF92AE373823}"/>
                  </a:ext>
                </a:extLst>
              </p:cNvPr>
              <p:cNvCxnSpPr/>
              <p:nvPr userDrawn="1"/>
            </p:nvCxnSpPr>
            <p:spPr>
              <a:xfrm>
                <a:off x="6137186" y="-2"/>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19" name="Group 118">
              <a:extLst>
                <a:ext uri="{FF2B5EF4-FFF2-40B4-BE49-F238E27FC236}">
                  <a16:creationId xmlns:a16="http://schemas.microsoft.com/office/drawing/2014/main" id="{338DB9F4-561E-BE7C-E65F-B1BD6D719BDA}"/>
                </a:ext>
              </a:extLst>
            </p:cNvPr>
            <p:cNvGrpSpPr/>
            <p:nvPr userDrawn="1"/>
          </p:nvGrpSpPr>
          <p:grpSpPr>
            <a:xfrm rot="5400000">
              <a:off x="3381577" y="142757"/>
              <a:ext cx="89473" cy="6858000"/>
              <a:chOff x="6978851" y="-2"/>
              <a:chExt cx="110264" cy="6858000"/>
            </a:xfrm>
          </p:grpSpPr>
          <p:cxnSp>
            <p:nvCxnSpPr>
              <p:cNvPr id="199" name="Straight Connector 198">
                <a:extLst>
                  <a:ext uri="{FF2B5EF4-FFF2-40B4-BE49-F238E27FC236}">
                    <a16:creationId xmlns:a16="http://schemas.microsoft.com/office/drawing/2014/main" id="{E725FA52-D30B-3972-2B5E-1EFC0831E4DE}"/>
                  </a:ext>
                </a:extLst>
              </p:cNvPr>
              <p:cNvCxnSpPr/>
              <p:nvPr userDrawn="1"/>
            </p:nvCxnSpPr>
            <p:spPr>
              <a:xfrm>
                <a:off x="6978851" y="-2"/>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4034812C-B089-C164-A15B-B9C5F3E05A55}"/>
                  </a:ext>
                </a:extLst>
              </p:cNvPr>
              <p:cNvCxnSpPr/>
              <p:nvPr userDrawn="1"/>
            </p:nvCxnSpPr>
            <p:spPr>
              <a:xfrm>
                <a:off x="7089115" y="-2"/>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20" name="Group 119">
              <a:extLst>
                <a:ext uri="{FF2B5EF4-FFF2-40B4-BE49-F238E27FC236}">
                  <a16:creationId xmlns:a16="http://schemas.microsoft.com/office/drawing/2014/main" id="{A4EA8701-EF24-E966-D7EB-222B6E4CEF56}"/>
                </a:ext>
              </a:extLst>
            </p:cNvPr>
            <p:cNvGrpSpPr/>
            <p:nvPr userDrawn="1"/>
          </p:nvGrpSpPr>
          <p:grpSpPr>
            <a:xfrm rot="5400000">
              <a:off x="3381574" y="605230"/>
              <a:ext cx="89474" cy="6858000"/>
              <a:chOff x="7930778" y="0"/>
              <a:chExt cx="110266" cy="6858000"/>
            </a:xfrm>
          </p:grpSpPr>
          <p:cxnSp>
            <p:nvCxnSpPr>
              <p:cNvPr id="197" name="Straight Connector 196">
                <a:extLst>
                  <a:ext uri="{FF2B5EF4-FFF2-40B4-BE49-F238E27FC236}">
                    <a16:creationId xmlns:a16="http://schemas.microsoft.com/office/drawing/2014/main" id="{6E42F8B6-6648-1BC5-D9E9-618F1C0F3DBB}"/>
                  </a:ext>
                </a:extLst>
              </p:cNvPr>
              <p:cNvCxnSpPr/>
              <p:nvPr userDrawn="1"/>
            </p:nvCxnSpPr>
            <p:spPr>
              <a:xfrm>
                <a:off x="7930778" y="0"/>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id="{B995C5CF-DD01-8B37-3E09-62B897FB554B}"/>
                  </a:ext>
                </a:extLst>
              </p:cNvPr>
              <p:cNvCxnSpPr/>
              <p:nvPr userDrawn="1"/>
            </p:nvCxnSpPr>
            <p:spPr>
              <a:xfrm>
                <a:off x="8041044" y="0"/>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21" name="Group 120">
              <a:extLst>
                <a:ext uri="{FF2B5EF4-FFF2-40B4-BE49-F238E27FC236}">
                  <a16:creationId xmlns:a16="http://schemas.microsoft.com/office/drawing/2014/main" id="{BA3EE5B0-A5B3-2079-A511-381335EDFAE3}"/>
                </a:ext>
              </a:extLst>
            </p:cNvPr>
            <p:cNvGrpSpPr/>
            <p:nvPr userDrawn="1"/>
          </p:nvGrpSpPr>
          <p:grpSpPr>
            <a:xfrm rot="5400000">
              <a:off x="3381573" y="1530180"/>
              <a:ext cx="89476" cy="6858001"/>
              <a:chOff x="8882705" y="-1"/>
              <a:chExt cx="110268" cy="6858001"/>
            </a:xfrm>
          </p:grpSpPr>
          <p:cxnSp>
            <p:nvCxnSpPr>
              <p:cNvPr id="195" name="Straight Connector 194">
                <a:extLst>
                  <a:ext uri="{FF2B5EF4-FFF2-40B4-BE49-F238E27FC236}">
                    <a16:creationId xmlns:a16="http://schemas.microsoft.com/office/drawing/2014/main" id="{7DDFA616-2C12-600A-30B7-337CEA564C22}"/>
                  </a:ext>
                </a:extLst>
              </p:cNvPr>
              <p:cNvCxnSpPr/>
              <p:nvPr userDrawn="1"/>
            </p:nvCxnSpPr>
            <p:spPr>
              <a:xfrm>
                <a:off x="8882705" y="-1"/>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96" name="Straight Connector 195">
                <a:extLst>
                  <a:ext uri="{FF2B5EF4-FFF2-40B4-BE49-F238E27FC236}">
                    <a16:creationId xmlns:a16="http://schemas.microsoft.com/office/drawing/2014/main" id="{83F98917-8865-5521-8833-1E0FC9713F75}"/>
                  </a:ext>
                </a:extLst>
              </p:cNvPr>
              <p:cNvCxnSpPr/>
              <p:nvPr userDrawn="1"/>
            </p:nvCxnSpPr>
            <p:spPr>
              <a:xfrm>
                <a:off x="8992973" y="0"/>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22" name="Group 121">
              <a:extLst>
                <a:ext uri="{FF2B5EF4-FFF2-40B4-BE49-F238E27FC236}">
                  <a16:creationId xmlns:a16="http://schemas.microsoft.com/office/drawing/2014/main" id="{E8ECDD6F-2ED7-F38D-9619-56556A90480A}"/>
                </a:ext>
              </a:extLst>
            </p:cNvPr>
            <p:cNvGrpSpPr/>
            <p:nvPr userDrawn="1"/>
          </p:nvGrpSpPr>
          <p:grpSpPr>
            <a:xfrm rot="5400000">
              <a:off x="3381573" y="2455132"/>
              <a:ext cx="89476" cy="6858001"/>
              <a:chOff x="9834635" y="-1"/>
              <a:chExt cx="110268" cy="6858001"/>
            </a:xfrm>
          </p:grpSpPr>
          <p:cxnSp>
            <p:nvCxnSpPr>
              <p:cNvPr id="193" name="Straight Connector 192">
                <a:extLst>
                  <a:ext uri="{FF2B5EF4-FFF2-40B4-BE49-F238E27FC236}">
                    <a16:creationId xmlns:a16="http://schemas.microsoft.com/office/drawing/2014/main" id="{B82174B9-183A-27DC-4FDA-8221E7A216E7}"/>
                  </a:ext>
                </a:extLst>
              </p:cNvPr>
              <p:cNvCxnSpPr/>
              <p:nvPr/>
            </p:nvCxnSpPr>
            <p:spPr>
              <a:xfrm>
                <a:off x="9834635" y="-1"/>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4BEBFB4B-700E-9857-CEA1-D1117891EE03}"/>
                  </a:ext>
                </a:extLst>
              </p:cNvPr>
              <p:cNvCxnSpPr/>
              <p:nvPr/>
            </p:nvCxnSpPr>
            <p:spPr>
              <a:xfrm>
                <a:off x="9944903" y="0"/>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23" name="Group 122">
              <a:extLst>
                <a:ext uri="{FF2B5EF4-FFF2-40B4-BE49-F238E27FC236}">
                  <a16:creationId xmlns:a16="http://schemas.microsoft.com/office/drawing/2014/main" id="{BC33AC4D-7238-BCFA-ED15-5BE64AD9609E}"/>
                </a:ext>
              </a:extLst>
            </p:cNvPr>
            <p:cNvGrpSpPr/>
            <p:nvPr userDrawn="1"/>
          </p:nvGrpSpPr>
          <p:grpSpPr>
            <a:xfrm rot="5400000">
              <a:off x="3381573" y="3380084"/>
              <a:ext cx="89476" cy="6858001"/>
              <a:chOff x="10786565" y="-1"/>
              <a:chExt cx="110268" cy="6858001"/>
            </a:xfrm>
          </p:grpSpPr>
          <p:cxnSp>
            <p:nvCxnSpPr>
              <p:cNvPr id="191" name="Straight Connector 190">
                <a:extLst>
                  <a:ext uri="{FF2B5EF4-FFF2-40B4-BE49-F238E27FC236}">
                    <a16:creationId xmlns:a16="http://schemas.microsoft.com/office/drawing/2014/main" id="{FC75395E-765A-EA8B-8F4A-DCD4B3215061}"/>
                  </a:ext>
                </a:extLst>
              </p:cNvPr>
              <p:cNvCxnSpPr/>
              <p:nvPr/>
            </p:nvCxnSpPr>
            <p:spPr>
              <a:xfrm>
                <a:off x="10786565" y="-1"/>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08A462A5-582A-77F8-ECD4-75FA04E66615}"/>
                  </a:ext>
                </a:extLst>
              </p:cNvPr>
              <p:cNvCxnSpPr/>
              <p:nvPr/>
            </p:nvCxnSpPr>
            <p:spPr>
              <a:xfrm>
                <a:off x="10896833" y="0"/>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24" name="Group 123">
              <a:extLst>
                <a:ext uri="{FF2B5EF4-FFF2-40B4-BE49-F238E27FC236}">
                  <a16:creationId xmlns:a16="http://schemas.microsoft.com/office/drawing/2014/main" id="{25C12985-B81A-780E-7F9F-9D82A644964F}"/>
                </a:ext>
              </a:extLst>
            </p:cNvPr>
            <p:cNvGrpSpPr/>
            <p:nvPr userDrawn="1"/>
          </p:nvGrpSpPr>
          <p:grpSpPr>
            <a:xfrm rot="5400000">
              <a:off x="1052251" y="4899640"/>
              <a:ext cx="9892913" cy="103908"/>
              <a:chOff x="1" y="1311831"/>
              <a:chExt cx="12192001" cy="103909"/>
            </a:xfrm>
          </p:grpSpPr>
          <p:cxnSp>
            <p:nvCxnSpPr>
              <p:cNvPr id="189" name="Straight Connector 188">
                <a:extLst>
                  <a:ext uri="{FF2B5EF4-FFF2-40B4-BE49-F238E27FC236}">
                    <a16:creationId xmlns:a16="http://schemas.microsoft.com/office/drawing/2014/main" id="{F2B27CE4-B659-0F9C-BEA5-4508AB80D3DF}"/>
                  </a:ext>
                </a:extLst>
              </p:cNvPr>
              <p:cNvCxnSpPr>
                <a:cxnSpLocks/>
              </p:cNvCxnSpPr>
              <p:nvPr/>
            </p:nvCxnSpPr>
            <p:spPr>
              <a:xfrm>
                <a:off x="2" y="1311831"/>
                <a:ext cx="12192000"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90" name="Straight Connector 189">
                <a:extLst>
                  <a:ext uri="{FF2B5EF4-FFF2-40B4-BE49-F238E27FC236}">
                    <a16:creationId xmlns:a16="http://schemas.microsoft.com/office/drawing/2014/main" id="{7B05E7CE-DD1B-3625-23E9-27A63C4557FB}"/>
                  </a:ext>
                </a:extLst>
              </p:cNvPr>
              <p:cNvCxnSpPr>
                <a:cxnSpLocks/>
              </p:cNvCxnSpPr>
              <p:nvPr/>
            </p:nvCxnSpPr>
            <p:spPr>
              <a:xfrm>
                <a:off x="1" y="1415740"/>
                <a:ext cx="12192000"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25" name="Group 124">
              <a:extLst>
                <a:ext uri="{FF2B5EF4-FFF2-40B4-BE49-F238E27FC236}">
                  <a16:creationId xmlns:a16="http://schemas.microsoft.com/office/drawing/2014/main" id="{730F6C5F-6502-4594-DA24-953D411D9A9C}"/>
                </a:ext>
              </a:extLst>
            </p:cNvPr>
            <p:cNvGrpSpPr/>
            <p:nvPr userDrawn="1"/>
          </p:nvGrpSpPr>
          <p:grpSpPr>
            <a:xfrm rot="5400000">
              <a:off x="530513" y="4902087"/>
              <a:ext cx="9900864" cy="106965"/>
              <a:chOff x="-9798" y="2346116"/>
              <a:chExt cx="12201800" cy="106964"/>
            </a:xfrm>
          </p:grpSpPr>
          <p:cxnSp>
            <p:nvCxnSpPr>
              <p:cNvPr id="187" name="Straight Connector 186">
                <a:extLst>
                  <a:ext uri="{FF2B5EF4-FFF2-40B4-BE49-F238E27FC236}">
                    <a16:creationId xmlns:a16="http://schemas.microsoft.com/office/drawing/2014/main" id="{4398D270-F2EF-109B-C2CB-2B11E376B5CB}"/>
                  </a:ext>
                </a:extLst>
              </p:cNvPr>
              <p:cNvCxnSpPr>
                <a:cxnSpLocks/>
              </p:cNvCxnSpPr>
              <p:nvPr userDrawn="1"/>
            </p:nvCxnSpPr>
            <p:spPr>
              <a:xfrm flipH="1">
                <a:off x="-9798" y="2453080"/>
                <a:ext cx="12192000"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C68EB885-66B6-0D5A-5B67-C43C7B28449B}"/>
                  </a:ext>
                </a:extLst>
              </p:cNvPr>
              <p:cNvCxnSpPr>
                <a:cxnSpLocks/>
              </p:cNvCxnSpPr>
              <p:nvPr/>
            </p:nvCxnSpPr>
            <p:spPr>
              <a:xfrm>
                <a:off x="2" y="2346116"/>
                <a:ext cx="12192000"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26" name="Group 125">
              <a:extLst>
                <a:ext uri="{FF2B5EF4-FFF2-40B4-BE49-F238E27FC236}">
                  <a16:creationId xmlns:a16="http://schemas.microsoft.com/office/drawing/2014/main" id="{F7BC9821-19F2-DA4D-BE3F-3CDF1F6CC734}"/>
                </a:ext>
              </a:extLst>
            </p:cNvPr>
            <p:cNvGrpSpPr/>
            <p:nvPr userDrawn="1"/>
          </p:nvGrpSpPr>
          <p:grpSpPr>
            <a:xfrm rot="5400000">
              <a:off x="-1001026" y="4904972"/>
              <a:ext cx="9892913" cy="93244"/>
              <a:chOff x="1" y="3383454"/>
              <a:chExt cx="12192001" cy="93245"/>
            </a:xfrm>
          </p:grpSpPr>
          <p:cxnSp>
            <p:nvCxnSpPr>
              <p:cNvPr id="185" name="Straight Connector 184">
                <a:extLst>
                  <a:ext uri="{FF2B5EF4-FFF2-40B4-BE49-F238E27FC236}">
                    <a16:creationId xmlns:a16="http://schemas.microsoft.com/office/drawing/2014/main" id="{2F99C6A6-D730-0B90-D1B3-1012AB23A59F}"/>
                  </a:ext>
                </a:extLst>
              </p:cNvPr>
              <p:cNvCxnSpPr>
                <a:cxnSpLocks/>
              </p:cNvCxnSpPr>
              <p:nvPr/>
            </p:nvCxnSpPr>
            <p:spPr>
              <a:xfrm flipH="1">
                <a:off x="1" y="3476699"/>
                <a:ext cx="12192000"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86" name="Straight Connector 185">
                <a:extLst>
                  <a:ext uri="{FF2B5EF4-FFF2-40B4-BE49-F238E27FC236}">
                    <a16:creationId xmlns:a16="http://schemas.microsoft.com/office/drawing/2014/main" id="{FF3BDFD6-456E-DB86-91A5-09A1B3F96111}"/>
                  </a:ext>
                </a:extLst>
              </p:cNvPr>
              <p:cNvCxnSpPr>
                <a:cxnSpLocks/>
              </p:cNvCxnSpPr>
              <p:nvPr/>
            </p:nvCxnSpPr>
            <p:spPr>
              <a:xfrm>
                <a:off x="2" y="3383454"/>
                <a:ext cx="12192000"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27" name="Group 126">
              <a:extLst>
                <a:ext uri="{FF2B5EF4-FFF2-40B4-BE49-F238E27FC236}">
                  <a16:creationId xmlns:a16="http://schemas.microsoft.com/office/drawing/2014/main" id="{56774B43-A4EF-4690-9ABD-925893A44335}"/>
                </a:ext>
              </a:extLst>
            </p:cNvPr>
            <p:cNvGrpSpPr/>
            <p:nvPr/>
          </p:nvGrpSpPr>
          <p:grpSpPr>
            <a:xfrm>
              <a:off x="1842356" y="5137"/>
              <a:ext cx="103533" cy="9900863"/>
              <a:chOff x="1874370" y="5137"/>
              <a:chExt cx="103533" cy="9900863"/>
            </a:xfrm>
          </p:grpSpPr>
          <p:cxnSp>
            <p:nvCxnSpPr>
              <p:cNvPr id="183" name="Straight Connector 182">
                <a:extLst>
                  <a:ext uri="{FF2B5EF4-FFF2-40B4-BE49-F238E27FC236}">
                    <a16:creationId xmlns:a16="http://schemas.microsoft.com/office/drawing/2014/main" id="{03381E97-0A04-218D-DAB0-1AADB729E56C}"/>
                  </a:ext>
                </a:extLst>
              </p:cNvPr>
              <p:cNvCxnSpPr>
                <a:cxnSpLocks/>
              </p:cNvCxnSpPr>
              <p:nvPr/>
            </p:nvCxnSpPr>
            <p:spPr>
              <a:xfrm rot="5400000" flipH="1">
                <a:off x="-3072086" y="4951593"/>
                <a:ext cx="9892912"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088816D5-E24B-F770-9A7A-C44179A484CE}"/>
                  </a:ext>
                </a:extLst>
              </p:cNvPr>
              <p:cNvCxnSpPr>
                <a:cxnSpLocks/>
              </p:cNvCxnSpPr>
              <p:nvPr/>
            </p:nvCxnSpPr>
            <p:spPr>
              <a:xfrm rot="5400000">
                <a:off x="-2968553" y="4959544"/>
                <a:ext cx="9892912"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28" name="Group 127">
              <a:extLst>
                <a:ext uri="{FF2B5EF4-FFF2-40B4-BE49-F238E27FC236}">
                  <a16:creationId xmlns:a16="http://schemas.microsoft.com/office/drawing/2014/main" id="{1A2666EC-0A92-FFF7-D595-BC895BF3891F}"/>
                </a:ext>
              </a:extLst>
            </p:cNvPr>
            <p:cNvGrpSpPr/>
            <p:nvPr userDrawn="1"/>
          </p:nvGrpSpPr>
          <p:grpSpPr>
            <a:xfrm>
              <a:off x="807336" y="5137"/>
              <a:ext cx="105183" cy="9900863"/>
              <a:chOff x="863548" y="5138"/>
              <a:chExt cx="105183" cy="9900863"/>
            </a:xfrm>
          </p:grpSpPr>
          <p:cxnSp>
            <p:nvCxnSpPr>
              <p:cNvPr id="181" name="Straight Connector 180">
                <a:extLst>
                  <a:ext uri="{FF2B5EF4-FFF2-40B4-BE49-F238E27FC236}">
                    <a16:creationId xmlns:a16="http://schemas.microsoft.com/office/drawing/2014/main" id="{DF60E747-AA6F-97F5-F723-34E3B823184E}"/>
                  </a:ext>
                </a:extLst>
              </p:cNvPr>
              <p:cNvCxnSpPr>
                <a:cxnSpLocks/>
              </p:cNvCxnSpPr>
              <p:nvPr/>
            </p:nvCxnSpPr>
            <p:spPr>
              <a:xfrm rot="5400000" flipH="1">
                <a:off x="-4082908" y="4951594"/>
                <a:ext cx="9892912"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1A8DC1EC-32D5-B47A-6FE9-6D52AB67ACAB}"/>
                  </a:ext>
                </a:extLst>
              </p:cNvPr>
              <p:cNvCxnSpPr>
                <a:cxnSpLocks/>
              </p:cNvCxnSpPr>
              <p:nvPr/>
            </p:nvCxnSpPr>
            <p:spPr>
              <a:xfrm rot="5400000">
                <a:off x="-3977725" y="4959545"/>
                <a:ext cx="9892912"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29" name="Group 128">
              <a:extLst>
                <a:ext uri="{FF2B5EF4-FFF2-40B4-BE49-F238E27FC236}">
                  <a16:creationId xmlns:a16="http://schemas.microsoft.com/office/drawing/2014/main" id="{A0C170EC-F0A6-9FED-89AF-7DBB2743D3C1}"/>
                </a:ext>
              </a:extLst>
            </p:cNvPr>
            <p:cNvGrpSpPr/>
            <p:nvPr userDrawn="1"/>
          </p:nvGrpSpPr>
          <p:grpSpPr>
            <a:xfrm rot="5400000">
              <a:off x="3381573" y="2917608"/>
              <a:ext cx="89476" cy="6858001"/>
              <a:chOff x="10786565" y="-1"/>
              <a:chExt cx="110268" cy="6858001"/>
            </a:xfrm>
          </p:grpSpPr>
          <p:cxnSp>
            <p:nvCxnSpPr>
              <p:cNvPr id="179" name="Straight Connector 178">
                <a:extLst>
                  <a:ext uri="{FF2B5EF4-FFF2-40B4-BE49-F238E27FC236}">
                    <a16:creationId xmlns:a16="http://schemas.microsoft.com/office/drawing/2014/main" id="{8D00F7CE-AC54-B315-3E8F-D512B11B3EA2}"/>
                  </a:ext>
                </a:extLst>
              </p:cNvPr>
              <p:cNvCxnSpPr/>
              <p:nvPr/>
            </p:nvCxnSpPr>
            <p:spPr>
              <a:xfrm>
                <a:off x="10786565" y="-1"/>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AC9C9C66-401A-3585-871D-9F3D7533E438}"/>
                  </a:ext>
                </a:extLst>
              </p:cNvPr>
              <p:cNvCxnSpPr/>
              <p:nvPr/>
            </p:nvCxnSpPr>
            <p:spPr>
              <a:xfrm>
                <a:off x="10896833" y="0"/>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30" name="Group 129">
              <a:extLst>
                <a:ext uri="{FF2B5EF4-FFF2-40B4-BE49-F238E27FC236}">
                  <a16:creationId xmlns:a16="http://schemas.microsoft.com/office/drawing/2014/main" id="{906C8D15-58A0-277E-A42B-299E3A437247}"/>
                </a:ext>
              </a:extLst>
            </p:cNvPr>
            <p:cNvGrpSpPr/>
            <p:nvPr userDrawn="1"/>
          </p:nvGrpSpPr>
          <p:grpSpPr>
            <a:xfrm rot="5400000">
              <a:off x="3381573" y="1992656"/>
              <a:ext cx="89476" cy="6858001"/>
              <a:chOff x="10786565" y="-1"/>
              <a:chExt cx="110268" cy="6858001"/>
            </a:xfrm>
          </p:grpSpPr>
          <p:cxnSp>
            <p:nvCxnSpPr>
              <p:cNvPr id="177" name="Straight Connector 176">
                <a:extLst>
                  <a:ext uri="{FF2B5EF4-FFF2-40B4-BE49-F238E27FC236}">
                    <a16:creationId xmlns:a16="http://schemas.microsoft.com/office/drawing/2014/main" id="{080B6C92-C49B-8DD6-42E5-94F937D62075}"/>
                  </a:ext>
                </a:extLst>
              </p:cNvPr>
              <p:cNvCxnSpPr/>
              <p:nvPr/>
            </p:nvCxnSpPr>
            <p:spPr>
              <a:xfrm>
                <a:off x="10786565" y="-1"/>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A91081D8-0254-FA98-2194-E2657760A60E}"/>
                  </a:ext>
                </a:extLst>
              </p:cNvPr>
              <p:cNvCxnSpPr/>
              <p:nvPr/>
            </p:nvCxnSpPr>
            <p:spPr>
              <a:xfrm>
                <a:off x="10896833" y="0"/>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31" name="Group 130">
              <a:extLst>
                <a:ext uri="{FF2B5EF4-FFF2-40B4-BE49-F238E27FC236}">
                  <a16:creationId xmlns:a16="http://schemas.microsoft.com/office/drawing/2014/main" id="{455A0070-2064-B315-72C3-36220EED0C9B}"/>
                </a:ext>
              </a:extLst>
            </p:cNvPr>
            <p:cNvGrpSpPr/>
            <p:nvPr userDrawn="1"/>
          </p:nvGrpSpPr>
          <p:grpSpPr>
            <a:xfrm rot="5400000">
              <a:off x="3381573" y="1067704"/>
              <a:ext cx="89476" cy="6858001"/>
              <a:chOff x="10786565" y="-1"/>
              <a:chExt cx="110268" cy="6858001"/>
            </a:xfrm>
          </p:grpSpPr>
          <p:cxnSp>
            <p:nvCxnSpPr>
              <p:cNvPr id="175" name="Straight Connector 174">
                <a:extLst>
                  <a:ext uri="{FF2B5EF4-FFF2-40B4-BE49-F238E27FC236}">
                    <a16:creationId xmlns:a16="http://schemas.microsoft.com/office/drawing/2014/main" id="{6B31A7B4-2610-3BE6-B8B6-A2A4A027D295}"/>
                  </a:ext>
                </a:extLst>
              </p:cNvPr>
              <p:cNvCxnSpPr/>
              <p:nvPr/>
            </p:nvCxnSpPr>
            <p:spPr>
              <a:xfrm>
                <a:off x="10786565" y="-1"/>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EF1AD2A9-4A7E-6F15-5FE7-A4BFBC4916DB}"/>
                  </a:ext>
                </a:extLst>
              </p:cNvPr>
              <p:cNvCxnSpPr/>
              <p:nvPr/>
            </p:nvCxnSpPr>
            <p:spPr>
              <a:xfrm>
                <a:off x="10896833" y="0"/>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32" name="Group 131">
              <a:extLst>
                <a:ext uri="{FF2B5EF4-FFF2-40B4-BE49-F238E27FC236}">
                  <a16:creationId xmlns:a16="http://schemas.microsoft.com/office/drawing/2014/main" id="{75926096-EFC5-37A9-6B60-C5E1BEC48CC0}"/>
                </a:ext>
              </a:extLst>
            </p:cNvPr>
            <p:cNvGrpSpPr/>
            <p:nvPr userDrawn="1"/>
          </p:nvGrpSpPr>
          <p:grpSpPr>
            <a:xfrm>
              <a:off x="1324846" y="5137"/>
              <a:ext cx="105183" cy="9900863"/>
              <a:chOff x="1369816" y="5138"/>
              <a:chExt cx="105183" cy="9900863"/>
            </a:xfrm>
          </p:grpSpPr>
          <p:cxnSp>
            <p:nvCxnSpPr>
              <p:cNvPr id="173" name="Straight Connector 172">
                <a:extLst>
                  <a:ext uri="{FF2B5EF4-FFF2-40B4-BE49-F238E27FC236}">
                    <a16:creationId xmlns:a16="http://schemas.microsoft.com/office/drawing/2014/main" id="{BA3B3E3B-73DF-AFD2-B75D-574A37F41952}"/>
                  </a:ext>
                </a:extLst>
              </p:cNvPr>
              <p:cNvCxnSpPr>
                <a:cxnSpLocks/>
              </p:cNvCxnSpPr>
              <p:nvPr/>
            </p:nvCxnSpPr>
            <p:spPr>
              <a:xfrm rot="5400000" flipH="1">
                <a:off x="-3576640" y="4951594"/>
                <a:ext cx="9892912"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48B3CF40-0E83-E287-654A-318E5AB3E144}"/>
                  </a:ext>
                </a:extLst>
              </p:cNvPr>
              <p:cNvCxnSpPr>
                <a:cxnSpLocks/>
              </p:cNvCxnSpPr>
              <p:nvPr/>
            </p:nvCxnSpPr>
            <p:spPr>
              <a:xfrm rot="5400000">
                <a:off x="-3471457" y="4959545"/>
                <a:ext cx="9892912"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33" name="Group 132">
              <a:extLst>
                <a:ext uri="{FF2B5EF4-FFF2-40B4-BE49-F238E27FC236}">
                  <a16:creationId xmlns:a16="http://schemas.microsoft.com/office/drawing/2014/main" id="{8E23689A-0646-51AD-876C-AF193ECFE570}"/>
                </a:ext>
              </a:extLst>
            </p:cNvPr>
            <p:cNvGrpSpPr/>
            <p:nvPr userDrawn="1"/>
          </p:nvGrpSpPr>
          <p:grpSpPr>
            <a:xfrm rot="5400000">
              <a:off x="-2018139" y="4899002"/>
              <a:ext cx="9892913" cy="105184"/>
              <a:chOff x="1" y="5440986"/>
              <a:chExt cx="12192001" cy="105184"/>
            </a:xfrm>
          </p:grpSpPr>
          <p:cxnSp>
            <p:nvCxnSpPr>
              <p:cNvPr id="171" name="Straight Connector 170">
                <a:extLst>
                  <a:ext uri="{FF2B5EF4-FFF2-40B4-BE49-F238E27FC236}">
                    <a16:creationId xmlns:a16="http://schemas.microsoft.com/office/drawing/2014/main" id="{B178F5F7-5C3D-2F8F-BCBC-9E9EC0336D0B}"/>
                  </a:ext>
                </a:extLst>
              </p:cNvPr>
              <p:cNvCxnSpPr>
                <a:cxnSpLocks/>
              </p:cNvCxnSpPr>
              <p:nvPr/>
            </p:nvCxnSpPr>
            <p:spPr>
              <a:xfrm flipH="1">
                <a:off x="1" y="5546170"/>
                <a:ext cx="12192000"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75C91068-9DF5-2005-36F4-D4C9A900B541}"/>
                  </a:ext>
                </a:extLst>
              </p:cNvPr>
              <p:cNvCxnSpPr>
                <a:cxnSpLocks/>
              </p:cNvCxnSpPr>
              <p:nvPr/>
            </p:nvCxnSpPr>
            <p:spPr>
              <a:xfrm>
                <a:off x="2" y="5440986"/>
                <a:ext cx="12192000"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34" name="Group 133">
              <a:extLst>
                <a:ext uri="{FF2B5EF4-FFF2-40B4-BE49-F238E27FC236}">
                  <a16:creationId xmlns:a16="http://schemas.microsoft.com/office/drawing/2014/main" id="{4CBB8930-C4B0-02CD-E2C4-00DDE4EE8AB2}"/>
                </a:ext>
              </a:extLst>
            </p:cNvPr>
            <p:cNvGrpSpPr/>
            <p:nvPr userDrawn="1"/>
          </p:nvGrpSpPr>
          <p:grpSpPr>
            <a:xfrm rot="5400000">
              <a:off x="-489485" y="4899002"/>
              <a:ext cx="9892913" cy="105184"/>
              <a:chOff x="1" y="5440986"/>
              <a:chExt cx="12192001" cy="105184"/>
            </a:xfrm>
          </p:grpSpPr>
          <p:cxnSp>
            <p:nvCxnSpPr>
              <p:cNvPr id="169" name="Straight Connector 168">
                <a:extLst>
                  <a:ext uri="{FF2B5EF4-FFF2-40B4-BE49-F238E27FC236}">
                    <a16:creationId xmlns:a16="http://schemas.microsoft.com/office/drawing/2014/main" id="{F5F7F06F-9726-2242-1843-988AC08C725C}"/>
                  </a:ext>
                </a:extLst>
              </p:cNvPr>
              <p:cNvCxnSpPr>
                <a:cxnSpLocks/>
              </p:cNvCxnSpPr>
              <p:nvPr/>
            </p:nvCxnSpPr>
            <p:spPr>
              <a:xfrm flipH="1">
                <a:off x="1" y="5546170"/>
                <a:ext cx="12192000"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A6F431D5-91B1-A35B-CB1B-84505383CC51}"/>
                  </a:ext>
                </a:extLst>
              </p:cNvPr>
              <p:cNvCxnSpPr>
                <a:cxnSpLocks/>
              </p:cNvCxnSpPr>
              <p:nvPr/>
            </p:nvCxnSpPr>
            <p:spPr>
              <a:xfrm>
                <a:off x="2" y="5440986"/>
                <a:ext cx="12192000"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cxnSp>
          <p:nvCxnSpPr>
            <p:cNvPr id="135" name="Straight Connector 134">
              <a:extLst>
                <a:ext uri="{FF2B5EF4-FFF2-40B4-BE49-F238E27FC236}">
                  <a16:creationId xmlns:a16="http://schemas.microsoft.com/office/drawing/2014/main" id="{5B492539-2CFE-9A58-1753-1CF4C388F853}"/>
                </a:ext>
              </a:extLst>
            </p:cNvPr>
            <p:cNvCxnSpPr>
              <a:cxnSpLocks/>
            </p:cNvCxnSpPr>
            <p:nvPr userDrawn="1"/>
          </p:nvCxnSpPr>
          <p:spPr>
            <a:xfrm rot="5400000">
              <a:off x="1911544" y="4959544"/>
              <a:ext cx="9892912"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4DDB45E6-E4AE-EC3C-6C81-9381D740D823}"/>
                </a:ext>
              </a:extLst>
            </p:cNvPr>
            <p:cNvCxnSpPr>
              <a:cxnSpLocks/>
            </p:cNvCxnSpPr>
            <p:nvPr userDrawn="1"/>
          </p:nvCxnSpPr>
          <p:spPr>
            <a:xfrm rot="5400000">
              <a:off x="-4964385" y="4959544"/>
              <a:ext cx="9892912"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7D348E1E-D5D5-2B6E-1828-6CFE78B4B001}"/>
                </a:ext>
              </a:extLst>
            </p:cNvPr>
            <p:cNvCxnSpPr>
              <a:cxnSpLocks/>
            </p:cNvCxnSpPr>
            <p:nvPr/>
          </p:nvCxnSpPr>
          <p:spPr>
            <a:xfrm rot="5400000">
              <a:off x="1516534" y="4951593"/>
              <a:ext cx="9892912"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0AD3C4FE-A7E6-C674-FB20-29B9AFAB54B9}"/>
                </a:ext>
              </a:extLst>
            </p:cNvPr>
            <p:cNvCxnSpPr>
              <a:cxnSpLocks/>
            </p:cNvCxnSpPr>
            <p:nvPr userDrawn="1"/>
          </p:nvCxnSpPr>
          <p:spPr>
            <a:xfrm>
              <a:off x="395009" y="5137"/>
              <a:ext cx="0" cy="9892912"/>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140" name="Group 139">
              <a:extLst>
                <a:ext uri="{FF2B5EF4-FFF2-40B4-BE49-F238E27FC236}">
                  <a16:creationId xmlns:a16="http://schemas.microsoft.com/office/drawing/2014/main" id="{A80BEDE9-3B59-4700-AF46-2506CB78DDD1}"/>
                </a:ext>
              </a:extLst>
            </p:cNvPr>
            <p:cNvGrpSpPr/>
            <p:nvPr userDrawn="1"/>
          </p:nvGrpSpPr>
          <p:grpSpPr>
            <a:xfrm>
              <a:off x="2358216" y="5137"/>
              <a:ext cx="105183" cy="9900864"/>
              <a:chOff x="2380702" y="5137"/>
              <a:chExt cx="105183" cy="9900864"/>
            </a:xfrm>
          </p:grpSpPr>
          <p:cxnSp>
            <p:nvCxnSpPr>
              <p:cNvPr id="167" name="Straight Connector 166">
                <a:extLst>
                  <a:ext uri="{FF2B5EF4-FFF2-40B4-BE49-F238E27FC236}">
                    <a16:creationId xmlns:a16="http://schemas.microsoft.com/office/drawing/2014/main" id="{BD2963A7-0241-BCB1-0E7D-C1ECB079ED18}"/>
                  </a:ext>
                </a:extLst>
              </p:cNvPr>
              <p:cNvCxnSpPr>
                <a:cxnSpLocks/>
              </p:cNvCxnSpPr>
              <p:nvPr/>
            </p:nvCxnSpPr>
            <p:spPr>
              <a:xfrm rot="5400000" flipH="1">
                <a:off x="-2565754" y="4951593"/>
                <a:ext cx="9892912"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695513CF-B0C1-2180-C4E4-7322B8175B29}"/>
                  </a:ext>
                </a:extLst>
              </p:cNvPr>
              <p:cNvCxnSpPr>
                <a:cxnSpLocks/>
              </p:cNvCxnSpPr>
              <p:nvPr/>
            </p:nvCxnSpPr>
            <p:spPr>
              <a:xfrm rot="5400000">
                <a:off x="-2460571" y="4959545"/>
                <a:ext cx="9892912"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41" name="Group 140">
              <a:extLst>
                <a:ext uri="{FF2B5EF4-FFF2-40B4-BE49-F238E27FC236}">
                  <a16:creationId xmlns:a16="http://schemas.microsoft.com/office/drawing/2014/main" id="{6563B220-0EEB-8387-FE65-04976008B038}"/>
                </a:ext>
              </a:extLst>
            </p:cNvPr>
            <p:cNvGrpSpPr/>
            <p:nvPr userDrawn="1"/>
          </p:nvGrpSpPr>
          <p:grpSpPr>
            <a:xfrm rot="5400000">
              <a:off x="-1510572" y="4908947"/>
              <a:ext cx="9900863" cy="93245"/>
              <a:chOff x="-9797" y="3383454"/>
              <a:chExt cx="12201799" cy="93246"/>
            </a:xfrm>
          </p:grpSpPr>
          <p:cxnSp>
            <p:nvCxnSpPr>
              <p:cNvPr id="165" name="Straight Connector 164">
                <a:extLst>
                  <a:ext uri="{FF2B5EF4-FFF2-40B4-BE49-F238E27FC236}">
                    <a16:creationId xmlns:a16="http://schemas.microsoft.com/office/drawing/2014/main" id="{A0C91867-08B2-4569-0094-C3DD1AAA2C45}"/>
                  </a:ext>
                </a:extLst>
              </p:cNvPr>
              <p:cNvCxnSpPr>
                <a:cxnSpLocks/>
              </p:cNvCxnSpPr>
              <p:nvPr/>
            </p:nvCxnSpPr>
            <p:spPr>
              <a:xfrm flipH="1">
                <a:off x="-9797" y="3476700"/>
                <a:ext cx="12192000"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88D6709A-E500-FD90-AB7C-FD9C401A2987}"/>
                  </a:ext>
                </a:extLst>
              </p:cNvPr>
              <p:cNvCxnSpPr>
                <a:cxnSpLocks/>
              </p:cNvCxnSpPr>
              <p:nvPr/>
            </p:nvCxnSpPr>
            <p:spPr>
              <a:xfrm>
                <a:off x="2" y="3383454"/>
                <a:ext cx="12192000"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42" name="Group 141">
              <a:extLst>
                <a:ext uri="{FF2B5EF4-FFF2-40B4-BE49-F238E27FC236}">
                  <a16:creationId xmlns:a16="http://schemas.microsoft.com/office/drawing/2014/main" id="{3851FB63-0FE0-441D-7916-C4873E1BA3F7}"/>
                </a:ext>
              </a:extLst>
            </p:cNvPr>
            <p:cNvGrpSpPr/>
            <p:nvPr userDrawn="1"/>
          </p:nvGrpSpPr>
          <p:grpSpPr>
            <a:xfrm rot="5400000">
              <a:off x="22056" y="4904972"/>
              <a:ext cx="9892913" cy="93244"/>
              <a:chOff x="1" y="3383454"/>
              <a:chExt cx="12192001" cy="93245"/>
            </a:xfrm>
          </p:grpSpPr>
          <p:cxnSp>
            <p:nvCxnSpPr>
              <p:cNvPr id="163" name="Straight Connector 162">
                <a:extLst>
                  <a:ext uri="{FF2B5EF4-FFF2-40B4-BE49-F238E27FC236}">
                    <a16:creationId xmlns:a16="http://schemas.microsoft.com/office/drawing/2014/main" id="{50343F5D-18C0-0CB4-5A67-859BB3E1FE12}"/>
                  </a:ext>
                </a:extLst>
              </p:cNvPr>
              <p:cNvCxnSpPr>
                <a:cxnSpLocks/>
              </p:cNvCxnSpPr>
              <p:nvPr/>
            </p:nvCxnSpPr>
            <p:spPr>
              <a:xfrm flipH="1">
                <a:off x="1" y="3476699"/>
                <a:ext cx="12192000"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1A5C7EDA-73DD-9046-6F1F-6B6939645639}"/>
                  </a:ext>
                </a:extLst>
              </p:cNvPr>
              <p:cNvCxnSpPr>
                <a:cxnSpLocks/>
              </p:cNvCxnSpPr>
              <p:nvPr/>
            </p:nvCxnSpPr>
            <p:spPr>
              <a:xfrm>
                <a:off x="2" y="3383454"/>
                <a:ext cx="12192000" cy="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43" name="Group 142">
              <a:extLst>
                <a:ext uri="{FF2B5EF4-FFF2-40B4-BE49-F238E27FC236}">
                  <a16:creationId xmlns:a16="http://schemas.microsoft.com/office/drawing/2014/main" id="{AD5F0A1B-069C-BB7E-F5CE-D1A5FF33665A}"/>
                </a:ext>
              </a:extLst>
            </p:cNvPr>
            <p:cNvGrpSpPr/>
            <p:nvPr userDrawn="1"/>
          </p:nvGrpSpPr>
          <p:grpSpPr>
            <a:xfrm rot="5400000">
              <a:off x="3381573" y="3842560"/>
              <a:ext cx="89476" cy="6858001"/>
              <a:chOff x="10786565" y="-1"/>
              <a:chExt cx="110268" cy="6858001"/>
            </a:xfrm>
          </p:grpSpPr>
          <p:cxnSp>
            <p:nvCxnSpPr>
              <p:cNvPr id="161" name="Straight Connector 160">
                <a:extLst>
                  <a:ext uri="{FF2B5EF4-FFF2-40B4-BE49-F238E27FC236}">
                    <a16:creationId xmlns:a16="http://schemas.microsoft.com/office/drawing/2014/main" id="{B811C648-0BD5-26F8-2A3E-87C983707CE1}"/>
                  </a:ext>
                </a:extLst>
              </p:cNvPr>
              <p:cNvCxnSpPr/>
              <p:nvPr/>
            </p:nvCxnSpPr>
            <p:spPr>
              <a:xfrm>
                <a:off x="10786565" y="-1"/>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CAA64373-4081-7282-7B6E-BDDD834242F5}"/>
                  </a:ext>
                </a:extLst>
              </p:cNvPr>
              <p:cNvCxnSpPr/>
              <p:nvPr/>
            </p:nvCxnSpPr>
            <p:spPr>
              <a:xfrm>
                <a:off x="10896833" y="0"/>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44" name="Group 143">
              <a:extLst>
                <a:ext uri="{FF2B5EF4-FFF2-40B4-BE49-F238E27FC236}">
                  <a16:creationId xmlns:a16="http://schemas.microsoft.com/office/drawing/2014/main" id="{84AA3541-130C-B700-CDC0-A29FA2F83A3C}"/>
                </a:ext>
              </a:extLst>
            </p:cNvPr>
            <p:cNvGrpSpPr/>
            <p:nvPr userDrawn="1"/>
          </p:nvGrpSpPr>
          <p:grpSpPr>
            <a:xfrm rot="5400000">
              <a:off x="3381573" y="4305036"/>
              <a:ext cx="89476" cy="6858001"/>
              <a:chOff x="10786565" y="-1"/>
              <a:chExt cx="110268" cy="6858001"/>
            </a:xfrm>
          </p:grpSpPr>
          <p:cxnSp>
            <p:nvCxnSpPr>
              <p:cNvPr id="159" name="Straight Connector 158">
                <a:extLst>
                  <a:ext uri="{FF2B5EF4-FFF2-40B4-BE49-F238E27FC236}">
                    <a16:creationId xmlns:a16="http://schemas.microsoft.com/office/drawing/2014/main" id="{26EB8EE3-835C-9EB5-41C1-4C0814B7CA65}"/>
                  </a:ext>
                </a:extLst>
              </p:cNvPr>
              <p:cNvCxnSpPr/>
              <p:nvPr/>
            </p:nvCxnSpPr>
            <p:spPr>
              <a:xfrm>
                <a:off x="10786565" y="-1"/>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8C5FE664-5EF3-5A52-F31F-F32FF5DE0B10}"/>
                  </a:ext>
                </a:extLst>
              </p:cNvPr>
              <p:cNvCxnSpPr/>
              <p:nvPr/>
            </p:nvCxnSpPr>
            <p:spPr>
              <a:xfrm>
                <a:off x="10896833" y="0"/>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45" name="Group 144">
              <a:extLst>
                <a:ext uri="{FF2B5EF4-FFF2-40B4-BE49-F238E27FC236}">
                  <a16:creationId xmlns:a16="http://schemas.microsoft.com/office/drawing/2014/main" id="{010E1ABD-42F1-AF48-E2EC-44FD6D9FDC1F}"/>
                </a:ext>
              </a:extLst>
            </p:cNvPr>
            <p:cNvGrpSpPr/>
            <p:nvPr userDrawn="1"/>
          </p:nvGrpSpPr>
          <p:grpSpPr>
            <a:xfrm rot="5400000">
              <a:off x="3381573" y="4767512"/>
              <a:ext cx="89476" cy="6858001"/>
              <a:chOff x="10786565" y="-1"/>
              <a:chExt cx="110268" cy="6858001"/>
            </a:xfrm>
          </p:grpSpPr>
          <p:cxnSp>
            <p:nvCxnSpPr>
              <p:cNvPr id="157" name="Straight Connector 156">
                <a:extLst>
                  <a:ext uri="{FF2B5EF4-FFF2-40B4-BE49-F238E27FC236}">
                    <a16:creationId xmlns:a16="http://schemas.microsoft.com/office/drawing/2014/main" id="{93E03D6A-A95E-01A8-497E-5FBE39741212}"/>
                  </a:ext>
                </a:extLst>
              </p:cNvPr>
              <p:cNvCxnSpPr/>
              <p:nvPr/>
            </p:nvCxnSpPr>
            <p:spPr>
              <a:xfrm>
                <a:off x="10786565" y="-1"/>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8DD50D19-9826-6ADB-9C92-EF75AB23A145}"/>
                  </a:ext>
                </a:extLst>
              </p:cNvPr>
              <p:cNvCxnSpPr/>
              <p:nvPr/>
            </p:nvCxnSpPr>
            <p:spPr>
              <a:xfrm>
                <a:off x="10896833" y="0"/>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46" name="Group 145">
              <a:extLst>
                <a:ext uri="{FF2B5EF4-FFF2-40B4-BE49-F238E27FC236}">
                  <a16:creationId xmlns:a16="http://schemas.microsoft.com/office/drawing/2014/main" id="{77415720-67E6-CDE0-613B-0F694B0C6AAD}"/>
                </a:ext>
              </a:extLst>
            </p:cNvPr>
            <p:cNvGrpSpPr/>
            <p:nvPr userDrawn="1"/>
          </p:nvGrpSpPr>
          <p:grpSpPr>
            <a:xfrm rot="5400000">
              <a:off x="3381573" y="5229988"/>
              <a:ext cx="89476" cy="6858001"/>
              <a:chOff x="10786565" y="-1"/>
              <a:chExt cx="110268" cy="6858001"/>
            </a:xfrm>
          </p:grpSpPr>
          <p:cxnSp>
            <p:nvCxnSpPr>
              <p:cNvPr id="155" name="Straight Connector 154">
                <a:extLst>
                  <a:ext uri="{FF2B5EF4-FFF2-40B4-BE49-F238E27FC236}">
                    <a16:creationId xmlns:a16="http://schemas.microsoft.com/office/drawing/2014/main" id="{E21D0CE7-C208-E0DD-890F-3763EC94AA4A}"/>
                  </a:ext>
                </a:extLst>
              </p:cNvPr>
              <p:cNvCxnSpPr/>
              <p:nvPr/>
            </p:nvCxnSpPr>
            <p:spPr>
              <a:xfrm>
                <a:off x="10786565" y="-1"/>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EC30296C-5BB1-853B-1247-A015BBA0FED7}"/>
                  </a:ext>
                </a:extLst>
              </p:cNvPr>
              <p:cNvCxnSpPr/>
              <p:nvPr/>
            </p:nvCxnSpPr>
            <p:spPr>
              <a:xfrm>
                <a:off x="10896833" y="0"/>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47" name="Group 146">
              <a:extLst>
                <a:ext uri="{FF2B5EF4-FFF2-40B4-BE49-F238E27FC236}">
                  <a16:creationId xmlns:a16="http://schemas.microsoft.com/office/drawing/2014/main" id="{119A4155-58D2-7A99-350E-5F2FAEB2B214}"/>
                </a:ext>
              </a:extLst>
            </p:cNvPr>
            <p:cNvGrpSpPr/>
            <p:nvPr userDrawn="1"/>
          </p:nvGrpSpPr>
          <p:grpSpPr>
            <a:xfrm rot="5400000">
              <a:off x="3381573" y="5692464"/>
              <a:ext cx="89476" cy="6858001"/>
              <a:chOff x="10786565" y="-1"/>
              <a:chExt cx="110268" cy="6858001"/>
            </a:xfrm>
          </p:grpSpPr>
          <p:cxnSp>
            <p:nvCxnSpPr>
              <p:cNvPr id="153" name="Straight Connector 152">
                <a:extLst>
                  <a:ext uri="{FF2B5EF4-FFF2-40B4-BE49-F238E27FC236}">
                    <a16:creationId xmlns:a16="http://schemas.microsoft.com/office/drawing/2014/main" id="{E0D0677F-3CB9-9C69-8896-E068AEE36E1A}"/>
                  </a:ext>
                </a:extLst>
              </p:cNvPr>
              <p:cNvCxnSpPr/>
              <p:nvPr/>
            </p:nvCxnSpPr>
            <p:spPr>
              <a:xfrm>
                <a:off x="10786565" y="-1"/>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77305C43-8549-0525-D518-81D796B53282}"/>
                  </a:ext>
                </a:extLst>
              </p:cNvPr>
              <p:cNvCxnSpPr/>
              <p:nvPr/>
            </p:nvCxnSpPr>
            <p:spPr>
              <a:xfrm>
                <a:off x="10896833" y="0"/>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cxnSp>
          <p:nvCxnSpPr>
            <p:cNvPr id="148" name="Straight Connector 147">
              <a:extLst>
                <a:ext uri="{FF2B5EF4-FFF2-40B4-BE49-F238E27FC236}">
                  <a16:creationId xmlns:a16="http://schemas.microsoft.com/office/drawing/2014/main" id="{F243A56D-239F-E214-0EAC-483F12572837}"/>
                </a:ext>
              </a:extLst>
            </p:cNvPr>
            <p:cNvCxnSpPr/>
            <p:nvPr userDrawn="1"/>
          </p:nvCxnSpPr>
          <p:spPr>
            <a:xfrm rot="5400000">
              <a:off x="3426308" y="6483197"/>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4764C1CF-D1E8-F56F-C903-7C32146823C4}"/>
                </a:ext>
              </a:extLst>
            </p:cNvPr>
            <p:cNvCxnSpPr/>
            <p:nvPr userDrawn="1"/>
          </p:nvCxnSpPr>
          <p:spPr>
            <a:xfrm rot="5400000">
              <a:off x="3426308" y="-3446930"/>
              <a:ext cx="0" cy="6858000"/>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533741743"/>
      </p:ext>
    </p:extLst>
  </p:cSld>
  <p:clrMap bg1="lt1" tx1="dk1" bg2="lt2" tx2="dk2" accent1="accent1" accent2="accent2" accent3="accent3" accent4="accent4" accent5="accent5" accent6="accent6" hlink="hlink" folHlink="folHlink"/>
  <p:sldLayoutIdLst>
    <p:sldLayoutId id="2147483693" r:id="rId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diagramLayout" Target="../diagrams/layout4.xml"/><Relationship Id="rId3" Type="http://schemas.openxmlformats.org/officeDocument/2006/relationships/diagramLayout" Target="../diagrams/layout3.xml"/><Relationship Id="rId7" Type="http://schemas.openxmlformats.org/officeDocument/2006/relationships/diagramData" Target="../diagrams/data4.xml"/><Relationship Id="rId2" Type="http://schemas.openxmlformats.org/officeDocument/2006/relationships/diagramData" Target="../diagrams/data3.xml"/><Relationship Id="rId1" Type="http://schemas.openxmlformats.org/officeDocument/2006/relationships/slideLayout" Target="../slideLayouts/slideLayout1.xml"/><Relationship Id="rId6" Type="http://schemas.microsoft.com/office/2007/relationships/diagramDrawing" Target="../diagrams/drawing3.xml"/><Relationship Id="rId11" Type="http://schemas.microsoft.com/office/2007/relationships/diagramDrawing" Target="../diagrams/drawing4.xml"/><Relationship Id="rId5" Type="http://schemas.openxmlformats.org/officeDocument/2006/relationships/diagramColors" Target="../diagrams/colors3.xml"/><Relationship Id="rId10" Type="http://schemas.openxmlformats.org/officeDocument/2006/relationships/diagramColors" Target="../diagrams/colors4.xml"/><Relationship Id="rId4" Type="http://schemas.openxmlformats.org/officeDocument/2006/relationships/diagramQuickStyle" Target="../diagrams/quickStyle3.xml"/><Relationship Id="rId9"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1.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8" Type="http://schemas.openxmlformats.org/officeDocument/2006/relationships/hyperlink" Target="https://docs.aws.amazon.com/iot/latest/developerguide/aws-iot-how-it-works.html" TargetMode="External"/><Relationship Id="rId3" Type="http://schemas.openxmlformats.org/officeDocument/2006/relationships/hyperlink" Target="https://aws.amazon.com/what-is/iot/" TargetMode="External"/><Relationship Id="rId7" Type="http://schemas.openxmlformats.org/officeDocument/2006/relationships/hyperlink" Target="https://www.mckinsey.com/featured-insights/mckinsey-explainers/what-is-the-internet-of-things#/" TargetMode="External"/><Relationship Id="rId2" Type="http://schemas.openxmlformats.org/officeDocument/2006/relationships/hyperlink" Target="https://www.wired.co.uk/article/internet-of-things-what-is-explained-iot" TargetMode="External"/><Relationship Id="rId1" Type="http://schemas.openxmlformats.org/officeDocument/2006/relationships/slideLayout" Target="../slideLayouts/slideLayout1.xml"/><Relationship Id="rId6" Type="http://schemas.openxmlformats.org/officeDocument/2006/relationships/hyperlink" Target="https://webo.digital/blog/what-is-iot-how-iot-helps-businesses/" TargetMode="External"/><Relationship Id="rId5" Type="http://schemas.openxmlformats.org/officeDocument/2006/relationships/hyperlink" Target="https://www.forbes.com/sites/jacobmorgan/2014/05/13/simple-explanation-internet-things-that-anyone-can-understand/?sh=37fcb2381d09" TargetMode="External"/><Relationship Id="rId10" Type="http://schemas.openxmlformats.org/officeDocument/2006/relationships/hyperlink" Target="https://www.simplilearn.com/internet-of-things-iot-projects-article" TargetMode="External"/><Relationship Id="rId4" Type="http://schemas.openxmlformats.org/officeDocument/2006/relationships/hyperlink" Target="https://www.salesforce.com/ap/crm/internet-of-things/" TargetMode="External"/><Relationship Id="rId9" Type="http://schemas.openxmlformats.org/officeDocument/2006/relationships/hyperlink" Target="https://www.simplilearn.com/iot-devices-article"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CCC6F5"/>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FACAFC0-3241-41A1-88B2-374081CB84DF}"/>
              </a:ext>
            </a:extLst>
          </p:cNvPr>
          <p:cNvSpPr/>
          <p:nvPr/>
        </p:nvSpPr>
        <p:spPr>
          <a:xfrm>
            <a:off x="928688" y="842963"/>
            <a:ext cx="5000625" cy="350043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3200" b="1" i="1" dirty="0">
                <a:solidFill>
                  <a:schemeClr val="tx1"/>
                </a:solidFill>
                <a:effectLst/>
                <a:latin typeface="Source Sans Pro Black" panose="020B0503030403020204" pitchFamily="34" charset="0"/>
              </a:rPr>
              <a:t>DES520-Communication Design for Business</a:t>
            </a:r>
          </a:p>
          <a:p>
            <a:pPr algn="ctr"/>
            <a:endParaRPr lang="en-SG" sz="3200" b="1" i="1" dirty="0">
              <a:solidFill>
                <a:schemeClr val="tx1"/>
              </a:solidFill>
              <a:effectLst/>
              <a:latin typeface="Source Sans Pro Black" panose="020B0503030403020204" pitchFamily="34" charset="0"/>
            </a:endParaRPr>
          </a:p>
          <a:p>
            <a:pPr algn="ctr"/>
            <a:r>
              <a:rPr lang="en-SG" sz="2000" b="1" i="1" dirty="0">
                <a:solidFill>
                  <a:schemeClr val="tx1"/>
                </a:solidFill>
                <a:effectLst/>
                <a:latin typeface="Source Sans Pro Black" panose="020B0503030403020204" pitchFamily="34" charset="0"/>
              </a:rPr>
              <a:t>End-of-Course Assessment - January Semester 2023</a:t>
            </a:r>
            <a:endParaRPr lang="en-US" sz="2000" b="1" i="1" dirty="0">
              <a:solidFill>
                <a:schemeClr val="tx1"/>
              </a:solidFill>
              <a:latin typeface="Source Sans Pro Black" panose="020B0503030403020204" pitchFamily="34" charset="0"/>
            </a:endParaRPr>
          </a:p>
        </p:txBody>
      </p:sp>
      <p:sp>
        <p:nvSpPr>
          <p:cNvPr id="6" name="Rectangle 5">
            <a:extLst>
              <a:ext uri="{FF2B5EF4-FFF2-40B4-BE49-F238E27FC236}">
                <a16:creationId xmlns:a16="http://schemas.microsoft.com/office/drawing/2014/main" id="{DA2C2963-3302-FADD-8C84-B350379D944D}"/>
              </a:ext>
            </a:extLst>
          </p:cNvPr>
          <p:cNvSpPr/>
          <p:nvPr/>
        </p:nvSpPr>
        <p:spPr>
          <a:xfrm>
            <a:off x="3014663" y="6858000"/>
            <a:ext cx="2914650" cy="1771650"/>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endParaRPr lang="en-US" sz="2000" b="1" i="1" dirty="0">
              <a:latin typeface="Source Sans Pro Black" panose="020B0503030403020204" pitchFamily="34" charset="0"/>
            </a:endParaRPr>
          </a:p>
          <a:p>
            <a:r>
              <a:rPr lang="en-US" sz="2200" b="1" i="1" dirty="0">
                <a:latin typeface="Source Sans Pro Black" panose="020B0503030403020204" pitchFamily="34" charset="0"/>
              </a:rPr>
              <a:t>Sruthi Madhusudanan </a:t>
            </a:r>
          </a:p>
          <a:p>
            <a:r>
              <a:rPr lang="en-SG" sz="2000" b="1" i="1">
                <a:latin typeface="Source Sans Pro Black" panose="020B0503030403020204" pitchFamily="34" charset="0"/>
              </a:rPr>
              <a:t>Submission </a:t>
            </a:r>
            <a:r>
              <a:rPr lang="en-SG" sz="2000" b="1" i="1" dirty="0">
                <a:latin typeface="Source Sans Pro Black" panose="020B0503030403020204" pitchFamily="34" charset="0"/>
              </a:rPr>
              <a:t>date :26 April 2023 </a:t>
            </a:r>
            <a:endParaRPr lang="en-US" sz="2000" b="1" i="1" dirty="0">
              <a:latin typeface="Source Sans Pro Black" panose="020B0503030403020204" pitchFamily="34" charset="0"/>
            </a:endParaRPr>
          </a:p>
          <a:p>
            <a:endParaRPr lang="en-US" sz="2000" b="1" i="1" dirty="0">
              <a:latin typeface="Source Sans Pro Black" panose="020B0503030403020204" pitchFamily="34" charset="0"/>
            </a:endParaRPr>
          </a:p>
          <a:p>
            <a:pPr algn="ctr"/>
            <a:endParaRPr lang="en-US" dirty="0"/>
          </a:p>
        </p:txBody>
      </p:sp>
    </p:spTree>
    <p:extLst>
      <p:ext uri="{BB962C8B-B14F-4D97-AF65-F5344CB8AC3E}">
        <p14:creationId xmlns:p14="http://schemas.microsoft.com/office/powerpoint/2010/main" val="25258865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2C9FF">
            <a:alpha val="45000"/>
          </a:srgb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17A0AE0-9DD2-B081-A72C-7343B430230C}"/>
              </a:ext>
            </a:extLst>
          </p:cNvPr>
          <p:cNvSpPr/>
          <p:nvPr/>
        </p:nvSpPr>
        <p:spPr>
          <a:xfrm>
            <a:off x="932688" y="850392"/>
            <a:ext cx="5010912" cy="4026408"/>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pPr algn="ctr"/>
            <a:r>
              <a:rPr lang="en-SG" sz="1800" b="1" i="0" dirty="0">
                <a:effectLst/>
                <a:latin typeface="Source Serif Pro" panose="02040603050405020204" pitchFamily="18" charset="0"/>
                <a:ea typeface="Source Serif Pro" panose="02040603050405020204" pitchFamily="18" charset="0"/>
              </a:rPr>
              <a:t>Wearables</a:t>
            </a:r>
          </a:p>
          <a:p>
            <a:pPr algn="ctr"/>
            <a:endParaRPr lang="en-SG" sz="1800" b="1" i="0" dirty="0">
              <a:effectLst/>
              <a:latin typeface="Source Serif Pro" panose="02040603050405020204" pitchFamily="18" charset="0"/>
              <a:ea typeface="Source Serif Pro" panose="02040603050405020204" pitchFamily="18" charset="0"/>
            </a:endParaRPr>
          </a:p>
          <a:p>
            <a:pPr algn="ctr"/>
            <a:endParaRPr lang="en-SG" sz="800" dirty="0">
              <a:latin typeface="Source Serif Pro" panose="02040603050405020204" pitchFamily="18" charset="0"/>
              <a:ea typeface="Source Serif Pro" panose="02040603050405020204" pitchFamily="18" charset="0"/>
            </a:endParaRPr>
          </a:p>
          <a:p>
            <a:pPr algn="ctr"/>
            <a:endParaRPr lang="en-SG" sz="800" b="0" i="0" dirty="0">
              <a:effectLst/>
              <a:latin typeface="Source Serif Pro" panose="02040603050405020204" pitchFamily="18" charset="0"/>
              <a:ea typeface="Source Serif Pro" panose="02040603050405020204" pitchFamily="18" charset="0"/>
            </a:endParaRPr>
          </a:p>
          <a:p>
            <a:pPr algn="ctr"/>
            <a:endParaRPr lang="en-SG" sz="800" b="0" i="0" dirty="0">
              <a:effectLst/>
              <a:latin typeface="Source Serif Pro" panose="02040603050405020204" pitchFamily="18" charset="0"/>
              <a:ea typeface="Source Serif Pro" panose="02040603050405020204" pitchFamily="18" charset="0"/>
            </a:endParaRPr>
          </a:p>
          <a:p>
            <a:pPr algn="ctr"/>
            <a:endParaRPr lang="en-SG" sz="800" dirty="0">
              <a:latin typeface="Source Serif Pro" panose="02040603050405020204" pitchFamily="18" charset="0"/>
              <a:ea typeface="Source Serif Pro" panose="02040603050405020204" pitchFamily="18" charset="0"/>
            </a:endParaRPr>
          </a:p>
          <a:p>
            <a:pPr algn="ctr"/>
            <a:endParaRPr lang="en-SG" sz="800" b="0" i="0" dirty="0">
              <a:effectLst/>
              <a:latin typeface="Source Serif Pro" panose="02040603050405020204" pitchFamily="18" charset="0"/>
              <a:ea typeface="Source Serif Pro" panose="02040603050405020204" pitchFamily="18" charset="0"/>
            </a:endParaRPr>
          </a:p>
          <a:p>
            <a:pPr algn="ctr"/>
            <a:endParaRPr lang="en-SG" sz="800" dirty="0">
              <a:latin typeface="Source Serif Pro" panose="02040603050405020204" pitchFamily="18" charset="0"/>
              <a:ea typeface="Source Serif Pro" panose="02040603050405020204" pitchFamily="18" charset="0"/>
            </a:endParaRPr>
          </a:p>
          <a:p>
            <a:pPr algn="ctr"/>
            <a:endParaRPr lang="en-SG" sz="800" b="0" i="0" dirty="0">
              <a:effectLst/>
              <a:latin typeface="Source Serif Pro" panose="02040603050405020204" pitchFamily="18" charset="0"/>
              <a:ea typeface="Source Serif Pro" panose="02040603050405020204" pitchFamily="18" charset="0"/>
            </a:endParaRPr>
          </a:p>
          <a:p>
            <a:pPr algn="ctr"/>
            <a:endParaRPr lang="en-SG" sz="800" dirty="0">
              <a:latin typeface="Source Serif Pro" panose="02040603050405020204" pitchFamily="18" charset="0"/>
              <a:ea typeface="Source Serif Pro" panose="02040603050405020204" pitchFamily="18" charset="0"/>
            </a:endParaRPr>
          </a:p>
          <a:p>
            <a:pPr algn="ctr"/>
            <a:endParaRPr lang="en-SG" sz="800" b="0" i="0" dirty="0">
              <a:effectLst/>
              <a:latin typeface="Source Serif Pro" panose="02040603050405020204" pitchFamily="18" charset="0"/>
              <a:ea typeface="Source Serif Pro" panose="02040603050405020204" pitchFamily="18" charset="0"/>
            </a:endParaRPr>
          </a:p>
          <a:p>
            <a:pPr algn="ctr"/>
            <a:endParaRPr lang="en-SG" sz="800" dirty="0">
              <a:latin typeface="Source Serif Pro" panose="02040603050405020204" pitchFamily="18" charset="0"/>
              <a:ea typeface="Source Serif Pro" panose="02040603050405020204" pitchFamily="18" charset="0"/>
            </a:endParaRPr>
          </a:p>
          <a:p>
            <a:pPr algn="ctr"/>
            <a:endParaRPr lang="en-SG" sz="800" b="0" i="0" dirty="0">
              <a:effectLst/>
              <a:latin typeface="Source Serif Pro" panose="02040603050405020204" pitchFamily="18" charset="0"/>
              <a:ea typeface="Source Serif Pro" panose="02040603050405020204" pitchFamily="18" charset="0"/>
            </a:endParaRPr>
          </a:p>
        </p:txBody>
      </p:sp>
      <p:sp>
        <p:nvSpPr>
          <p:cNvPr id="7" name="Rectangle 6">
            <a:extLst>
              <a:ext uri="{FF2B5EF4-FFF2-40B4-BE49-F238E27FC236}">
                <a16:creationId xmlns:a16="http://schemas.microsoft.com/office/drawing/2014/main" id="{B7D375B6-9EE1-9B36-9484-6ABFD9C7540F}"/>
              </a:ext>
            </a:extLst>
          </p:cNvPr>
          <p:cNvSpPr/>
          <p:nvPr/>
        </p:nvSpPr>
        <p:spPr>
          <a:xfrm>
            <a:off x="935736" y="381000"/>
            <a:ext cx="5010912" cy="377952"/>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pPr algn="ctr"/>
            <a:r>
              <a:rPr lang="en-SG" sz="1800" b="1" i="0" dirty="0">
                <a:effectLst/>
                <a:latin typeface="Source Serif Pro" panose="02040603050405020204" pitchFamily="18" charset="0"/>
                <a:ea typeface="Source Serif Pro" panose="02040603050405020204" pitchFamily="18" charset="0"/>
              </a:rPr>
              <a:t>IoT Devices</a:t>
            </a:r>
            <a:endParaRPr lang="en-US" b="1" dirty="0"/>
          </a:p>
        </p:txBody>
      </p:sp>
      <p:graphicFrame>
        <p:nvGraphicFramePr>
          <p:cNvPr id="24" name="Diagram 23">
            <a:extLst>
              <a:ext uri="{FF2B5EF4-FFF2-40B4-BE49-F238E27FC236}">
                <a16:creationId xmlns:a16="http://schemas.microsoft.com/office/drawing/2014/main" id="{13895079-A4A4-51C5-31F6-11F128DD9072}"/>
              </a:ext>
            </a:extLst>
          </p:cNvPr>
          <p:cNvGraphicFramePr/>
          <p:nvPr>
            <p:extLst>
              <p:ext uri="{D42A27DB-BD31-4B8C-83A1-F6EECF244321}">
                <p14:modId xmlns:p14="http://schemas.microsoft.com/office/powerpoint/2010/main" val="2633287527"/>
              </p:ext>
            </p:extLst>
          </p:nvPr>
        </p:nvGraphicFramePr>
        <p:xfrm>
          <a:off x="950976" y="1201003"/>
          <a:ext cx="4992624" cy="37519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Rectangle 7">
            <a:extLst>
              <a:ext uri="{FF2B5EF4-FFF2-40B4-BE49-F238E27FC236}">
                <a16:creationId xmlns:a16="http://schemas.microsoft.com/office/drawing/2014/main" id="{4F7C65BB-3848-A93E-474D-7BDA36417CA2}"/>
              </a:ext>
            </a:extLst>
          </p:cNvPr>
          <p:cNvSpPr/>
          <p:nvPr/>
        </p:nvSpPr>
        <p:spPr>
          <a:xfrm>
            <a:off x="932688" y="5029200"/>
            <a:ext cx="5010912" cy="4026408"/>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pPr algn="ctr"/>
            <a:r>
              <a:rPr lang="en-SG" b="1" i="0" dirty="0">
                <a:effectLst/>
                <a:latin typeface="Source Serif Pro" panose="02040603050405020204" pitchFamily="18" charset="0"/>
                <a:ea typeface="Source Serif Pro" panose="02040603050405020204" pitchFamily="18" charset="0"/>
              </a:rPr>
              <a:t>Smart Healthcare Devices</a:t>
            </a:r>
            <a:endParaRPr lang="en-US" b="1" dirty="0">
              <a:latin typeface="Source Serif Pro" panose="02040603050405020204" pitchFamily="18" charset="0"/>
              <a:ea typeface="Source Serif Pro" panose="02040603050405020204" pitchFamily="18" charset="0"/>
            </a:endParaRPr>
          </a:p>
        </p:txBody>
      </p:sp>
      <p:graphicFrame>
        <p:nvGraphicFramePr>
          <p:cNvPr id="12" name="Diagram 11">
            <a:extLst>
              <a:ext uri="{FF2B5EF4-FFF2-40B4-BE49-F238E27FC236}">
                <a16:creationId xmlns:a16="http://schemas.microsoft.com/office/drawing/2014/main" id="{52951C4B-F1C9-E053-DD50-4641424FE879}"/>
              </a:ext>
            </a:extLst>
          </p:cNvPr>
          <p:cNvGraphicFramePr/>
          <p:nvPr>
            <p:extLst>
              <p:ext uri="{D42A27DB-BD31-4B8C-83A1-F6EECF244321}">
                <p14:modId xmlns:p14="http://schemas.microsoft.com/office/powerpoint/2010/main" val="1147423997"/>
              </p:ext>
            </p:extLst>
          </p:nvPr>
        </p:nvGraphicFramePr>
        <p:xfrm>
          <a:off x="950976" y="5614416"/>
          <a:ext cx="4992624" cy="3910584"/>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2060046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2C9FF">
            <a:alpha val="45000"/>
          </a:srgb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E563170-2E98-8636-AA31-AA32D0BDBEF6}"/>
              </a:ext>
            </a:extLst>
          </p:cNvPr>
          <p:cNvSpPr/>
          <p:nvPr/>
        </p:nvSpPr>
        <p:spPr>
          <a:xfrm>
            <a:off x="928048" y="846161"/>
            <a:ext cx="5008728" cy="354842"/>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Source Serif Pro" panose="02040603050405020204" pitchFamily="18" charset="0"/>
                <a:ea typeface="Source Serif Pro" panose="02040603050405020204" pitchFamily="18" charset="0"/>
              </a:rPr>
              <a:t>IoT Devices </a:t>
            </a:r>
          </a:p>
        </p:txBody>
      </p:sp>
      <p:sp>
        <p:nvSpPr>
          <p:cNvPr id="3" name="Rectangle 2">
            <a:extLst>
              <a:ext uri="{FF2B5EF4-FFF2-40B4-BE49-F238E27FC236}">
                <a16:creationId xmlns:a16="http://schemas.microsoft.com/office/drawing/2014/main" id="{9472E7F7-F090-D92B-8E70-7E45D0F6395D}"/>
              </a:ext>
            </a:extLst>
          </p:cNvPr>
          <p:cNvSpPr/>
          <p:nvPr/>
        </p:nvSpPr>
        <p:spPr>
          <a:xfrm>
            <a:off x="928048" y="1304014"/>
            <a:ext cx="5008728" cy="4995186"/>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pPr algn="ctr"/>
            <a:r>
              <a:rPr lang="en-SG" b="1" i="0" dirty="0">
                <a:effectLst/>
                <a:latin typeface="Source Serif Pro" panose="02040603050405020204" pitchFamily="18" charset="0"/>
                <a:ea typeface="Source Serif Pro" panose="02040603050405020204" pitchFamily="18" charset="0"/>
              </a:rPr>
              <a:t>Smart City Devices</a:t>
            </a:r>
          </a:p>
          <a:p>
            <a:pPr algn="ctr"/>
            <a:endParaRPr lang="en-SG" b="1" i="0" dirty="0">
              <a:effectLst/>
              <a:latin typeface="Source Serif Pro" panose="02040603050405020204" pitchFamily="18" charset="0"/>
              <a:ea typeface="Source Serif Pro" panose="02040603050405020204" pitchFamily="18" charset="0"/>
            </a:endParaRPr>
          </a:p>
          <a:p>
            <a:pPr algn="ctr"/>
            <a:r>
              <a:rPr lang="en-SG" sz="1400" b="1" i="1" dirty="0">
                <a:effectLst/>
                <a:latin typeface="Source Serif Pro SemiBold" panose="02040603050405020204" pitchFamily="18" charset="0"/>
                <a:ea typeface="Source Serif Pro SemiBold" panose="02040603050405020204" pitchFamily="18" charset="0"/>
              </a:rPr>
              <a:t>Smart cities use IoT to improve the quality of life for their citizens and make cities more sustainable and efficient.</a:t>
            </a:r>
            <a:endParaRPr lang="en-US" sz="1400" b="1" i="1" dirty="0">
              <a:latin typeface="Source Serif Pro SemiBold" panose="02040603050405020204" pitchFamily="18" charset="0"/>
              <a:ea typeface="Source Serif Pro SemiBold" panose="02040603050405020204" pitchFamily="18" charset="0"/>
            </a:endParaRPr>
          </a:p>
        </p:txBody>
      </p:sp>
      <p:graphicFrame>
        <p:nvGraphicFramePr>
          <p:cNvPr id="4" name="Diagram 3">
            <a:extLst>
              <a:ext uri="{FF2B5EF4-FFF2-40B4-BE49-F238E27FC236}">
                <a16:creationId xmlns:a16="http://schemas.microsoft.com/office/drawing/2014/main" id="{A9219F65-E319-D5DB-E86A-9BC9AE33824B}"/>
              </a:ext>
            </a:extLst>
          </p:cNvPr>
          <p:cNvGraphicFramePr/>
          <p:nvPr>
            <p:extLst>
              <p:ext uri="{D42A27DB-BD31-4B8C-83A1-F6EECF244321}">
                <p14:modId xmlns:p14="http://schemas.microsoft.com/office/powerpoint/2010/main" val="232559026"/>
              </p:ext>
            </p:extLst>
          </p:nvPr>
        </p:nvGraphicFramePr>
        <p:xfrm>
          <a:off x="944152" y="2575258"/>
          <a:ext cx="4992624" cy="39105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87070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2C9FF">
            <a:alpha val="45000"/>
          </a:srgb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0C26F21-CB18-D80D-BD33-FA06466A8BF5}"/>
              </a:ext>
            </a:extLst>
          </p:cNvPr>
          <p:cNvSpPr/>
          <p:nvPr/>
        </p:nvSpPr>
        <p:spPr>
          <a:xfrm>
            <a:off x="924636" y="842706"/>
            <a:ext cx="5008728" cy="823862"/>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pPr algn="ctr"/>
            <a:r>
              <a:rPr lang="en-SG" b="1" i="0" dirty="0">
                <a:effectLst/>
                <a:latin typeface="Source Serif Pro" panose="02040603050405020204" pitchFamily="18" charset="0"/>
                <a:ea typeface="Source Serif Pro" panose="02040603050405020204" pitchFamily="18" charset="0"/>
              </a:rPr>
              <a:t>How To Get Started with IoT for Your Business</a:t>
            </a:r>
            <a:endParaRPr lang="en-US" b="1" dirty="0">
              <a:latin typeface="Source Serif Pro" panose="02040603050405020204" pitchFamily="18" charset="0"/>
              <a:ea typeface="Source Serif Pro" panose="02040603050405020204" pitchFamily="18" charset="0"/>
            </a:endParaRPr>
          </a:p>
        </p:txBody>
      </p:sp>
      <p:sp>
        <p:nvSpPr>
          <p:cNvPr id="5" name="Rectangle 4">
            <a:extLst>
              <a:ext uri="{FF2B5EF4-FFF2-40B4-BE49-F238E27FC236}">
                <a16:creationId xmlns:a16="http://schemas.microsoft.com/office/drawing/2014/main" id="{B085A2DE-ABEC-8C75-E1DA-61F461956997}"/>
              </a:ext>
            </a:extLst>
          </p:cNvPr>
          <p:cNvSpPr/>
          <p:nvPr/>
        </p:nvSpPr>
        <p:spPr>
          <a:xfrm>
            <a:off x="924636" y="1784555"/>
            <a:ext cx="918912" cy="339213"/>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r>
              <a:rPr lang="en-US" b="1" dirty="0">
                <a:latin typeface="Source Serif Pro" panose="02040603050405020204" pitchFamily="18" charset="0"/>
                <a:ea typeface="Source Serif Pro" panose="02040603050405020204" pitchFamily="18" charset="0"/>
              </a:rPr>
              <a:t>Steps</a:t>
            </a:r>
          </a:p>
        </p:txBody>
      </p:sp>
      <p:sp>
        <p:nvSpPr>
          <p:cNvPr id="6" name="Rectangle 5">
            <a:extLst>
              <a:ext uri="{FF2B5EF4-FFF2-40B4-BE49-F238E27FC236}">
                <a16:creationId xmlns:a16="http://schemas.microsoft.com/office/drawing/2014/main" id="{8C26099F-AEA8-67AB-4C95-C7188E8D4189}"/>
              </a:ext>
            </a:extLst>
          </p:cNvPr>
          <p:cNvSpPr/>
          <p:nvPr/>
        </p:nvSpPr>
        <p:spPr>
          <a:xfrm>
            <a:off x="1961535" y="1784555"/>
            <a:ext cx="3971829" cy="7285703"/>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r>
              <a:rPr lang="en-SG" sz="1400" b="1" i="0" dirty="0">
                <a:effectLst/>
                <a:latin typeface="Source Serif Pro" panose="02040603050405020204" pitchFamily="18" charset="0"/>
                <a:ea typeface="Source Serif Pro" panose="02040603050405020204" pitchFamily="18" charset="0"/>
              </a:rPr>
              <a:t> 1. Identify business needs</a:t>
            </a:r>
          </a:p>
          <a:p>
            <a:r>
              <a:rPr lang="en-SG" sz="1400" b="0" i="0" dirty="0">
                <a:effectLst/>
                <a:latin typeface="Source Serif Pro" panose="02040603050405020204" pitchFamily="18" charset="0"/>
                <a:ea typeface="Source Serif Pro" panose="02040603050405020204" pitchFamily="18" charset="0"/>
              </a:rPr>
              <a:t>Start by asking yourself what issues your business needs to solve and what opportunities you want to grab .Identifying those areas where it can best apply its problem-solving super- powers will help ensure that each step taken with this cutting-edge technology is strategic in nature. </a:t>
            </a:r>
          </a:p>
          <a:p>
            <a:endParaRPr lang="en-SG" sz="1400" b="0" i="0" dirty="0">
              <a:effectLst/>
              <a:latin typeface="Source Serif Pro" panose="02040603050405020204" pitchFamily="18" charset="0"/>
              <a:ea typeface="Source Serif Pro" panose="02040603050405020204" pitchFamily="18" charset="0"/>
            </a:endParaRPr>
          </a:p>
          <a:p>
            <a:r>
              <a:rPr lang="en-SG" sz="1400" b="1" i="0" dirty="0">
                <a:effectLst/>
                <a:latin typeface="Source Serif Pro" panose="02040603050405020204" pitchFamily="18" charset="0"/>
                <a:ea typeface="Source Serif Pro" panose="02040603050405020204" pitchFamily="18" charset="0"/>
              </a:rPr>
              <a:t> 2. Assess your technology infrastructure</a:t>
            </a:r>
          </a:p>
          <a:p>
            <a:r>
              <a:rPr lang="en-SG" sz="1400" b="0" i="0" dirty="0">
                <a:effectLst/>
                <a:latin typeface="Source Serif Pro" panose="02040603050405020204" pitchFamily="18" charset="0"/>
                <a:ea typeface="Source Serif Pro" panose="02040603050405020204" pitchFamily="18" charset="0"/>
              </a:rPr>
              <a:t>Make sure that your technology infrastructure is up to date and can support IoT devices. You will need a robust network and reliable internet connectivity to make the most of IoT</a:t>
            </a:r>
          </a:p>
          <a:p>
            <a:endParaRPr lang="en-SG" sz="1400" b="0" i="0" dirty="0">
              <a:effectLst/>
              <a:latin typeface="Source Serif Pro" panose="02040603050405020204" pitchFamily="18" charset="0"/>
              <a:ea typeface="Source Serif Pro" panose="02040603050405020204" pitchFamily="18" charset="0"/>
            </a:endParaRPr>
          </a:p>
          <a:p>
            <a:r>
              <a:rPr lang="en-SG" sz="1400" b="1" i="0" dirty="0">
                <a:effectLst/>
                <a:latin typeface="Source Serif Pro" panose="02040603050405020204" pitchFamily="18" charset="0"/>
                <a:ea typeface="Source Serif Pro" panose="02040603050405020204" pitchFamily="18" charset="0"/>
              </a:rPr>
              <a:t> 3. Research IoT solutions</a:t>
            </a:r>
          </a:p>
          <a:p>
            <a:r>
              <a:rPr lang="en-SG" sz="1400" b="0" i="0" dirty="0">
                <a:effectLst/>
                <a:latin typeface="Source Serif Pro" panose="02040603050405020204" pitchFamily="18" charset="0"/>
                <a:ea typeface="Source Serif Pro" panose="02040603050405020204" pitchFamily="18" charset="0"/>
              </a:rPr>
              <a:t>Research the various IoT solutions available and identify the ones best suited to your business needs. Make sure to consider factors such as cost, compatibility with your existing</a:t>
            </a:r>
            <a:br>
              <a:rPr lang="en-SG" sz="1400" dirty="0">
                <a:latin typeface="Source Serif Pro" panose="02040603050405020204" pitchFamily="18" charset="0"/>
                <a:ea typeface="Source Serif Pro" panose="02040603050405020204" pitchFamily="18" charset="0"/>
              </a:rPr>
            </a:br>
            <a:r>
              <a:rPr lang="en-SG" sz="1400" b="0" i="0" dirty="0">
                <a:effectLst/>
                <a:latin typeface="Source Serif Pro" panose="02040603050405020204" pitchFamily="18" charset="0"/>
                <a:ea typeface="Source Serif Pro" panose="02040603050405020204" pitchFamily="18" charset="0"/>
              </a:rPr>
              <a:t>technology, and ease of use. Build a proof of concept: Once you have identified the right IoT</a:t>
            </a:r>
            <a:br>
              <a:rPr lang="en-SG" sz="1400" dirty="0">
                <a:latin typeface="Source Serif Pro" panose="02040603050405020204" pitchFamily="18" charset="0"/>
                <a:ea typeface="Source Serif Pro" panose="02040603050405020204" pitchFamily="18" charset="0"/>
              </a:rPr>
            </a:br>
            <a:r>
              <a:rPr lang="en-SG" sz="1400" b="0" i="0" dirty="0">
                <a:effectLst/>
                <a:latin typeface="Source Serif Pro" panose="02040603050405020204" pitchFamily="18" charset="0"/>
                <a:ea typeface="Source Serif Pro" panose="02040603050405020204" pitchFamily="18" charset="0"/>
              </a:rPr>
              <a:t>solutions for your business, start with a small pilot project to test and validate the solution. This will help you understand the value IoT can bring to your business and identify any </a:t>
            </a:r>
            <a:r>
              <a:rPr lang="en-SG" sz="1400" b="0" i="0" dirty="0" err="1">
                <a:effectLst/>
                <a:latin typeface="Source Serif Pro" panose="02040603050405020204" pitchFamily="18" charset="0"/>
                <a:ea typeface="Source Serif Pro" panose="02040603050405020204" pitchFamily="18" charset="0"/>
              </a:rPr>
              <a:t>challe</a:t>
            </a:r>
            <a:r>
              <a:rPr lang="en-SG" sz="1400" b="0" i="0" dirty="0">
                <a:effectLst/>
                <a:latin typeface="Source Serif Pro" panose="02040603050405020204" pitchFamily="18" charset="0"/>
                <a:ea typeface="Source Serif Pro" panose="02040603050405020204" pitchFamily="18" charset="0"/>
              </a:rPr>
              <a:t>- </a:t>
            </a:r>
            <a:r>
              <a:rPr lang="en-SG" sz="1400" b="0" i="0" dirty="0" err="1">
                <a:effectLst/>
                <a:latin typeface="Source Serif Pro" panose="02040603050405020204" pitchFamily="18" charset="0"/>
                <a:ea typeface="Source Serif Pro" panose="02040603050405020204" pitchFamily="18" charset="0"/>
              </a:rPr>
              <a:t>nges</a:t>
            </a:r>
            <a:r>
              <a:rPr lang="en-SG" sz="1400" b="0" i="0" dirty="0">
                <a:effectLst/>
                <a:latin typeface="Source Serif Pro" panose="02040603050405020204" pitchFamily="18" charset="0"/>
                <a:ea typeface="Source Serif Pro" panose="02040603050405020204" pitchFamily="18" charset="0"/>
              </a:rPr>
              <a:t> or barriers you may encounter.</a:t>
            </a:r>
          </a:p>
          <a:p>
            <a:endParaRPr lang="en-SG" sz="1400" b="0" i="0" dirty="0">
              <a:effectLst/>
              <a:latin typeface="Source Serif Pro" panose="02040603050405020204" pitchFamily="18" charset="0"/>
              <a:ea typeface="Source Serif Pro" panose="02040603050405020204" pitchFamily="18" charset="0"/>
            </a:endParaRPr>
          </a:p>
          <a:p>
            <a:r>
              <a:rPr lang="en-SG" sz="1400" b="1" i="0" dirty="0">
                <a:effectLst/>
                <a:latin typeface="Source Serif Pro" panose="02040603050405020204" pitchFamily="18" charset="0"/>
                <a:ea typeface="Source Serif Pro" panose="02040603050405020204" pitchFamily="18" charset="0"/>
              </a:rPr>
              <a:t> 4. Start small and scale up</a:t>
            </a:r>
          </a:p>
          <a:p>
            <a:r>
              <a:rPr lang="en-SG" sz="1400" b="0" i="0" dirty="0">
                <a:effectLst/>
                <a:latin typeface="Source Serif Pro" panose="02040603050405020204" pitchFamily="18" charset="0"/>
                <a:ea typeface="Source Serif Pro" panose="02040603050405020204" pitchFamily="18" charset="0"/>
              </a:rPr>
              <a:t>Start with a few IoT devices or solutions and</a:t>
            </a:r>
            <a:br>
              <a:rPr lang="en-SG" sz="1400" dirty="0">
                <a:latin typeface="Source Serif Pro" panose="02040603050405020204" pitchFamily="18" charset="0"/>
                <a:ea typeface="Source Serif Pro" panose="02040603050405020204" pitchFamily="18" charset="0"/>
              </a:rPr>
            </a:br>
            <a:r>
              <a:rPr lang="en-SG" sz="1400" b="0" i="0" dirty="0">
                <a:effectLst/>
                <a:latin typeface="Source Serif Pro" panose="02040603050405020204" pitchFamily="18" charset="0"/>
                <a:ea typeface="Source Serif Pro" panose="02040603050405020204" pitchFamily="18" charset="0"/>
              </a:rPr>
              <a:t>gradually scale up as you become more </a:t>
            </a:r>
            <a:r>
              <a:rPr lang="en-SG" sz="1400" b="0" i="0" dirty="0" err="1">
                <a:effectLst/>
                <a:latin typeface="Source Serif Pro" panose="02040603050405020204" pitchFamily="18" charset="0"/>
                <a:ea typeface="Source Serif Pro" panose="02040603050405020204" pitchFamily="18" charset="0"/>
              </a:rPr>
              <a:t>comf</a:t>
            </a:r>
            <a:r>
              <a:rPr lang="en-SG" sz="1400" b="0" i="0" dirty="0">
                <a:effectLst/>
                <a:latin typeface="Source Serif Pro" panose="02040603050405020204" pitchFamily="18" charset="0"/>
                <a:ea typeface="Source Serif Pro" panose="02040603050405020204" pitchFamily="18" charset="0"/>
              </a:rPr>
              <a:t>- </a:t>
            </a:r>
            <a:r>
              <a:rPr lang="en-SG" sz="1400" b="0" i="0" dirty="0" err="1">
                <a:effectLst/>
                <a:latin typeface="Source Serif Pro" panose="02040603050405020204" pitchFamily="18" charset="0"/>
                <a:ea typeface="Source Serif Pro" panose="02040603050405020204" pitchFamily="18" charset="0"/>
              </a:rPr>
              <a:t>ortable</a:t>
            </a:r>
            <a:r>
              <a:rPr lang="en-SG" sz="1400" b="0" i="0" dirty="0">
                <a:effectLst/>
                <a:latin typeface="Source Serif Pro" panose="02040603050405020204" pitchFamily="18" charset="0"/>
                <a:ea typeface="Source Serif Pro" panose="02040603050405020204" pitchFamily="18" charset="0"/>
              </a:rPr>
              <a:t> with the technology. This will help you minimize risk and ensure that you use IoT in the most effective way possible.</a:t>
            </a:r>
            <a:endParaRPr lang="en-US" sz="1400" dirty="0">
              <a:latin typeface="Source Serif Pro" panose="02040603050405020204" pitchFamily="18" charset="0"/>
              <a:ea typeface="Source Serif Pro" panose="02040603050405020204" pitchFamily="18" charset="0"/>
            </a:endParaRPr>
          </a:p>
        </p:txBody>
      </p:sp>
      <p:sp>
        <p:nvSpPr>
          <p:cNvPr id="7" name="Right Arrow 6">
            <a:extLst>
              <a:ext uri="{FF2B5EF4-FFF2-40B4-BE49-F238E27FC236}">
                <a16:creationId xmlns:a16="http://schemas.microsoft.com/office/drawing/2014/main" id="{0C33C113-1FB7-AA9D-779A-9ECDA864C00D}"/>
              </a:ext>
            </a:extLst>
          </p:cNvPr>
          <p:cNvSpPr/>
          <p:nvPr/>
        </p:nvSpPr>
        <p:spPr>
          <a:xfrm>
            <a:off x="1703438" y="1865670"/>
            <a:ext cx="339213" cy="176981"/>
          </a:xfrm>
          <a:prstGeom prst="rightArrow">
            <a:avLst/>
          </a:prstGeom>
          <a:solidFill>
            <a:schemeClr val="tx1">
              <a:lumMod val="50000"/>
              <a:lumOff val="5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ight Arrow 7">
            <a:extLst>
              <a:ext uri="{FF2B5EF4-FFF2-40B4-BE49-F238E27FC236}">
                <a16:creationId xmlns:a16="http://schemas.microsoft.com/office/drawing/2014/main" id="{4E4FCAAD-3FE7-4B2F-BD38-07FE7C9B74D0}"/>
              </a:ext>
            </a:extLst>
          </p:cNvPr>
          <p:cNvSpPr/>
          <p:nvPr/>
        </p:nvSpPr>
        <p:spPr>
          <a:xfrm>
            <a:off x="1708347" y="3782652"/>
            <a:ext cx="339213" cy="176981"/>
          </a:xfrm>
          <a:prstGeom prst="rightArrow">
            <a:avLst/>
          </a:prstGeom>
          <a:solidFill>
            <a:schemeClr val="tx1">
              <a:lumMod val="50000"/>
              <a:lumOff val="50000"/>
              <a:alpha val="4781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ight Arrow 9">
            <a:extLst>
              <a:ext uri="{FF2B5EF4-FFF2-40B4-BE49-F238E27FC236}">
                <a16:creationId xmlns:a16="http://schemas.microsoft.com/office/drawing/2014/main" id="{B3110805-863D-EECA-FB1E-B41D6F9827D9}"/>
              </a:ext>
            </a:extLst>
          </p:cNvPr>
          <p:cNvSpPr/>
          <p:nvPr/>
        </p:nvSpPr>
        <p:spPr>
          <a:xfrm>
            <a:off x="1673941" y="7863349"/>
            <a:ext cx="339213" cy="176981"/>
          </a:xfrm>
          <a:prstGeom prst="rightArrow">
            <a:avLst/>
          </a:prstGeom>
          <a:solidFill>
            <a:schemeClr val="tx1">
              <a:lumMod val="50000"/>
              <a:lumOff val="5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ight Arrow 11">
            <a:extLst>
              <a:ext uri="{FF2B5EF4-FFF2-40B4-BE49-F238E27FC236}">
                <a16:creationId xmlns:a16="http://schemas.microsoft.com/office/drawing/2014/main" id="{33B065E4-E60B-2FE4-1EA1-BA53FBE57B6C}"/>
              </a:ext>
            </a:extLst>
          </p:cNvPr>
          <p:cNvSpPr/>
          <p:nvPr/>
        </p:nvSpPr>
        <p:spPr>
          <a:xfrm>
            <a:off x="1713269" y="5059311"/>
            <a:ext cx="339213" cy="176981"/>
          </a:xfrm>
          <a:prstGeom prst="rightArrow">
            <a:avLst/>
          </a:prstGeom>
          <a:solidFill>
            <a:schemeClr val="tx1">
              <a:lumMod val="50000"/>
              <a:lumOff val="5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19193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2C9FF">
            <a:alpha val="45000"/>
          </a:srgb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0C26F21-CB18-D80D-BD33-FA06466A8BF5}"/>
              </a:ext>
            </a:extLst>
          </p:cNvPr>
          <p:cNvSpPr/>
          <p:nvPr/>
        </p:nvSpPr>
        <p:spPr>
          <a:xfrm>
            <a:off x="924636" y="842706"/>
            <a:ext cx="5008728" cy="823862"/>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pPr algn="ctr"/>
            <a:r>
              <a:rPr lang="en-SG" b="1" i="0" dirty="0">
                <a:effectLst/>
                <a:latin typeface="Source Serif Pro" panose="02040603050405020204" pitchFamily="18" charset="0"/>
                <a:ea typeface="Source Serif Pro" panose="02040603050405020204" pitchFamily="18" charset="0"/>
              </a:rPr>
              <a:t>How To Get Started with IoT for Your Business</a:t>
            </a:r>
            <a:endParaRPr lang="en-US" b="1" dirty="0">
              <a:latin typeface="Source Serif Pro" panose="02040603050405020204" pitchFamily="18" charset="0"/>
              <a:ea typeface="Source Serif Pro" panose="02040603050405020204" pitchFamily="18" charset="0"/>
            </a:endParaRPr>
          </a:p>
        </p:txBody>
      </p:sp>
      <p:sp>
        <p:nvSpPr>
          <p:cNvPr id="5" name="Rectangle 4">
            <a:extLst>
              <a:ext uri="{FF2B5EF4-FFF2-40B4-BE49-F238E27FC236}">
                <a16:creationId xmlns:a16="http://schemas.microsoft.com/office/drawing/2014/main" id="{B085A2DE-ABEC-8C75-E1DA-61F461956997}"/>
              </a:ext>
            </a:extLst>
          </p:cNvPr>
          <p:cNvSpPr/>
          <p:nvPr/>
        </p:nvSpPr>
        <p:spPr>
          <a:xfrm>
            <a:off x="924636" y="1784555"/>
            <a:ext cx="918912" cy="339213"/>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r>
              <a:rPr lang="en-US" b="1" dirty="0">
                <a:latin typeface="Source Serif Pro" panose="02040603050405020204" pitchFamily="18" charset="0"/>
                <a:ea typeface="Source Serif Pro" panose="02040603050405020204" pitchFamily="18" charset="0"/>
              </a:rPr>
              <a:t>Steps</a:t>
            </a:r>
          </a:p>
        </p:txBody>
      </p:sp>
      <p:sp>
        <p:nvSpPr>
          <p:cNvPr id="6" name="Rectangle 5">
            <a:extLst>
              <a:ext uri="{FF2B5EF4-FFF2-40B4-BE49-F238E27FC236}">
                <a16:creationId xmlns:a16="http://schemas.microsoft.com/office/drawing/2014/main" id="{8C26099F-AEA8-67AB-4C95-C7188E8D4189}"/>
              </a:ext>
            </a:extLst>
          </p:cNvPr>
          <p:cNvSpPr/>
          <p:nvPr/>
        </p:nvSpPr>
        <p:spPr>
          <a:xfrm>
            <a:off x="1961535" y="1784556"/>
            <a:ext cx="3971829" cy="4527754"/>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r>
              <a:rPr lang="en-SG" sz="1400" b="1" i="0" dirty="0">
                <a:effectLst/>
                <a:latin typeface="Source Serif Pro" panose="02040603050405020204" pitchFamily="18" charset="0"/>
                <a:ea typeface="Source Serif Pro" panose="02040603050405020204" pitchFamily="18" charset="0"/>
              </a:rPr>
              <a:t> 5. Partner with an expert</a:t>
            </a:r>
            <a:br>
              <a:rPr lang="en-SG" sz="1400" dirty="0">
                <a:latin typeface="Source Serif Pro" panose="02040603050405020204" pitchFamily="18" charset="0"/>
                <a:ea typeface="Source Serif Pro" panose="02040603050405020204" pitchFamily="18" charset="0"/>
              </a:rPr>
            </a:br>
            <a:r>
              <a:rPr lang="en-SG" sz="1400" b="0" i="0" dirty="0">
                <a:effectLst/>
                <a:latin typeface="Source Serif Pro" panose="02040603050405020204" pitchFamily="18" charset="0"/>
                <a:ea typeface="Source Serif Pro" panose="02040603050405020204" pitchFamily="18" charset="0"/>
              </a:rPr>
              <a:t>Consider partnering with an IoT expert, service provider, or experienced tech consultant to help you get started. They can provide guidance, support, and expertise to ensure that you are using IoT in the most effective way possible.</a:t>
            </a:r>
          </a:p>
          <a:p>
            <a:endParaRPr lang="en-SG" sz="1400" b="1" dirty="0">
              <a:latin typeface="Source Serif Pro" panose="02040603050405020204" pitchFamily="18" charset="0"/>
              <a:ea typeface="Source Serif Pro" panose="02040603050405020204" pitchFamily="18" charset="0"/>
            </a:endParaRPr>
          </a:p>
          <a:p>
            <a:r>
              <a:rPr lang="en-SG" sz="1400" b="1" dirty="0">
                <a:latin typeface="Source Serif Pro" panose="02040603050405020204" pitchFamily="18" charset="0"/>
                <a:ea typeface="Source Serif Pro" panose="02040603050405020204" pitchFamily="18" charset="0"/>
              </a:rPr>
              <a:t> 6. </a:t>
            </a:r>
            <a:r>
              <a:rPr lang="en-SG" sz="1400" b="1" i="0" dirty="0">
                <a:effectLst/>
                <a:latin typeface="Source Serif Pro" panose="02040603050405020204" pitchFamily="18" charset="0"/>
                <a:ea typeface="Source Serif Pro" panose="02040603050405020204" pitchFamily="18" charset="0"/>
              </a:rPr>
              <a:t>Consider security</a:t>
            </a:r>
          </a:p>
          <a:p>
            <a:r>
              <a:rPr lang="en-SG" sz="1400" b="0" i="0" dirty="0">
                <a:effectLst/>
                <a:latin typeface="Source Serif Pro" panose="02040603050405020204" pitchFamily="18" charset="0"/>
                <a:ea typeface="Source Serif Pro" panose="02040603050405020204" pitchFamily="18" charset="0"/>
              </a:rPr>
              <a:t>Security should be a top priority when </a:t>
            </a:r>
            <a:r>
              <a:rPr lang="en-SG" sz="1400" b="0" i="0" dirty="0" err="1">
                <a:effectLst/>
                <a:latin typeface="Source Serif Pro" panose="02040603050405020204" pitchFamily="18" charset="0"/>
                <a:ea typeface="Source Serif Pro" panose="02040603050405020204" pitchFamily="18" charset="0"/>
              </a:rPr>
              <a:t>implem</a:t>
            </a:r>
            <a:r>
              <a:rPr lang="en-SG" sz="1400" b="0" i="0" dirty="0">
                <a:effectLst/>
                <a:latin typeface="Source Serif Pro" panose="02040603050405020204" pitchFamily="18" charset="0"/>
                <a:ea typeface="Source Serif Pro" panose="02040603050405020204" pitchFamily="18" charset="0"/>
              </a:rPr>
              <a:t>-</a:t>
            </a:r>
            <a:br>
              <a:rPr lang="en-SG" sz="1400" dirty="0">
                <a:latin typeface="Source Serif Pro" panose="02040603050405020204" pitchFamily="18" charset="0"/>
                <a:ea typeface="Source Serif Pro" panose="02040603050405020204" pitchFamily="18" charset="0"/>
              </a:rPr>
            </a:br>
            <a:r>
              <a:rPr lang="en-SG" sz="1400" b="0" i="0" dirty="0" err="1">
                <a:effectLst/>
                <a:latin typeface="Source Serif Pro" panose="02040603050405020204" pitchFamily="18" charset="0"/>
                <a:ea typeface="Source Serif Pro" panose="02040603050405020204" pitchFamily="18" charset="0"/>
              </a:rPr>
              <a:t>enting</a:t>
            </a:r>
            <a:r>
              <a:rPr lang="en-SG" sz="1400" b="0" i="0" dirty="0">
                <a:effectLst/>
                <a:latin typeface="Source Serif Pro" panose="02040603050405020204" pitchFamily="18" charset="0"/>
                <a:ea typeface="Source Serif Pro" panose="02040603050405020204" pitchFamily="18" charset="0"/>
              </a:rPr>
              <a:t> IoT. Ensure to implement security measures such as encryption, firewalls, and secure authentication to protect your data and devices. </a:t>
            </a:r>
          </a:p>
          <a:p>
            <a:endParaRPr lang="en-SG" sz="1400" b="0" i="0" dirty="0">
              <a:effectLst/>
              <a:latin typeface="Source Serif Pro" panose="02040603050405020204" pitchFamily="18" charset="0"/>
              <a:ea typeface="Source Serif Pro" panose="02040603050405020204" pitchFamily="18" charset="0"/>
            </a:endParaRPr>
          </a:p>
          <a:p>
            <a:pPr algn="l"/>
            <a:r>
              <a:rPr lang="en-SG" sz="1400" b="1" i="0" dirty="0">
                <a:effectLst/>
                <a:latin typeface="Source Serif Pro" panose="02040603050405020204" pitchFamily="18" charset="0"/>
                <a:ea typeface="Source Serif Pro" panose="02040603050405020204" pitchFamily="18" charset="0"/>
              </a:rPr>
              <a:t> </a:t>
            </a:r>
            <a:r>
              <a:rPr lang="en-SG" sz="1400" b="1" dirty="0" err="1">
                <a:latin typeface="Source Serif Pro" panose="02040603050405020204" pitchFamily="18" charset="0"/>
                <a:ea typeface="Source Serif Pro" panose="02040603050405020204" pitchFamily="18" charset="0"/>
              </a:rPr>
              <a:t>A</a:t>
            </a:r>
            <a:r>
              <a:rPr lang="en-SG" sz="1400" b="1" i="0" dirty="0" err="1">
                <a:solidFill>
                  <a:srgbClr val="000000"/>
                </a:solidFill>
                <a:effectLst/>
                <a:latin typeface="Source Serif Pro" panose="02040603050405020204" pitchFamily="18" charset="0"/>
                <a:ea typeface="Source Serif Pro" panose="02040603050405020204" pitchFamily="18" charset="0"/>
              </a:rPr>
              <a:t>nalyze</a:t>
            </a:r>
            <a:r>
              <a:rPr lang="en-SG" sz="1400" b="1" i="0" dirty="0">
                <a:solidFill>
                  <a:srgbClr val="000000"/>
                </a:solidFill>
                <a:effectLst/>
                <a:latin typeface="Source Serif Pro" panose="02040603050405020204" pitchFamily="18" charset="0"/>
                <a:ea typeface="Source Serif Pro" panose="02040603050405020204" pitchFamily="18" charset="0"/>
              </a:rPr>
              <a:t> data and measure results</a:t>
            </a:r>
          </a:p>
          <a:p>
            <a:pPr algn="l"/>
            <a:r>
              <a:rPr lang="en-SG" sz="1400" b="0" i="0" dirty="0">
                <a:solidFill>
                  <a:srgbClr val="000000"/>
                </a:solidFill>
                <a:effectLst/>
                <a:latin typeface="Source Serif Pro" panose="02040603050405020204" pitchFamily="18" charset="0"/>
                <a:ea typeface="Source Serif Pro" panose="02040603050405020204" pitchFamily="18" charset="0"/>
              </a:rPr>
              <a:t> Glean insights from your IoT data to super-</a:t>
            </a:r>
          </a:p>
          <a:p>
            <a:pPr algn="l"/>
            <a:r>
              <a:rPr lang="en-SG" sz="1400" b="0" i="0" dirty="0">
                <a:solidFill>
                  <a:srgbClr val="000000"/>
                </a:solidFill>
                <a:effectLst/>
                <a:latin typeface="Source Serif Pro" panose="02040603050405020204" pitchFamily="18" charset="0"/>
                <a:ea typeface="Source Serif Pro" panose="02040603050405020204" pitchFamily="18" charset="0"/>
              </a:rPr>
              <a:t>charge the performance of your solution. Identifying areas where you can optimize will help ensure that it delivers maximum value for your business</a:t>
            </a:r>
          </a:p>
          <a:p>
            <a:endParaRPr lang="en-SG" sz="1400" b="0" i="0" dirty="0">
              <a:effectLst/>
              <a:latin typeface="Source Serif Pro" panose="02040603050405020204" pitchFamily="18" charset="0"/>
              <a:ea typeface="Source Serif Pro" panose="02040603050405020204" pitchFamily="18" charset="0"/>
            </a:endParaRPr>
          </a:p>
          <a:p>
            <a:r>
              <a:rPr lang="en-SG" sz="1400" b="1" i="0" dirty="0">
                <a:effectLst/>
                <a:latin typeface="Source Serif Pro" panose="02040603050405020204" pitchFamily="18" charset="0"/>
                <a:ea typeface="Source Serif Pro" panose="02040603050405020204" pitchFamily="18" charset="0"/>
              </a:rPr>
              <a:t> </a:t>
            </a:r>
          </a:p>
        </p:txBody>
      </p:sp>
      <p:sp>
        <p:nvSpPr>
          <p:cNvPr id="7" name="Right Arrow 6">
            <a:extLst>
              <a:ext uri="{FF2B5EF4-FFF2-40B4-BE49-F238E27FC236}">
                <a16:creationId xmlns:a16="http://schemas.microsoft.com/office/drawing/2014/main" id="{0C33C113-1FB7-AA9D-779A-9ECDA864C00D}"/>
              </a:ext>
            </a:extLst>
          </p:cNvPr>
          <p:cNvSpPr/>
          <p:nvPr/>
        </p:nvSpPr>
        <p:spPr>
          <a:xfrm>
            <a:off x="1703438" y="1865670"/>
            <a:ext cx="339213" cy="176981"/>
          </a:xfrm>
          <a:prstGeom prst="rightArrow">
            <a:avLst/>
          </a:prstGeom>
          <a:solidFill>
            <a:schemeClr val="tx1">
              <a:lumMod val="50000"/>
              <a:lumOff val="5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ight Arrow 7">
            <a:extLst>
              <a:ext uri="{FF2B5EF4-FFF2-40B4-BE49-F238E27FC236}">
                <a16:creationId xmlns:a16="http://schemas.microsoft.com/office/drawing/2014/main" id="{4E4FCAAD-3FE7-4B2F-BD38-07FE7C9B74D0}"/>
              </a:ext>
            </a:extLst>
          </p:cNvPr>
          <p:cNvSpPr/>
          <p:nvPr/>
        </p:nvSpPr>
        <p:spPr>
          <a:xfrm>
            <a:off x="1703438" y="3568801"/>
            <a:ext cx="339213" cy="176981"/>
          </a:xfrm>
          <a:prstGeom prst="rightArrow">
            <a:avLst/>
          </a:prstGeom>
          <a:solidFill>
            <a:schemeClr val="tx1">
              <a:lumMod val="50000"/>
              <a:lumOff val="5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ight Arrow 11">
            <a:extLst>
              <a:ext uri="{FF2B5EF4-FFF2-40B4-BE49-F238E27FC236}">
                <a16:creationId xmlns:a16="http://schemas.microsoft.com/office/drawing/2014/main" id="{33B065E4-E60B-2FE4-1EA1-BA53FBE57B6C}"/>
              </a:ext>
            </a:extLst>
          </p:cNvPr>
          <p:cNvSpPr/>
          <p:nvPr/>
        </p:nvSpPr>
        <p:spPr>
          <a:xfrm>
            <a:off x="1703437" y="5102324"/>
            <a:ext cx="339213" cy="176981"/>
          </a:xfrm>
          <a:prstGeom prst="rightArrow">
            <a:avLst/>
          </a:prstGeom>
          <a:solidFill>
            <a:schemeClr val="tx1">
              <a:lumMod val="50000"/>
              <a:lumOff val="5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49E7064C-9F83-2728-11B5-0A477339EE43}"/>
              </a:ext>
            </a:extLst>
          </p:cNvPr>
          <p:cNvSpPr/>
          <p:nvPr/>
        </p:nvSpPr>
        <p:spPr>
          <a:xfrm>
            <a:off x="924636" y="6393424"/>
            <a:ext cx="5008728" cy="833286"/>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r>
              <a:rPr lang="en-SG" sz="1400" b="0" i="0" dirty="0">
                <a:effectLst/>
                <a:latin typeface="Source Serif Pro" panose="02040603050405020204" pitchFamily="18" charset="0"/>
                <a:ea typeface="Source Serif Pro" panose="02040603050405020204" pitchFamily="18" charset="0"/>
              </a:rPr>
              <a:t>By following these steps, you can get started with IoT in a structured and effective way and realize the benefits of this technology for your business.</a:t>
            </a:r>
            <a:endParaRPr lang="en-US" sz="1400" dirty="0">
              <a:latin typeface="Source Serif Pro" panose="02040603050405020204" pitchFamily="18" charset="0"/>
              <a:ea typeface="Source Serif Pro" panose="02040603050405020204" pitchFamily="18" charset="0"/>
            </a:endParaRPr>
          </a:p>
        </p:txBody>
      </p:sp>
      <p:sp>
        <p:nvSpPr>
          <p:cNvPr id="4" name="Rectangle 3">
            <a:extLst>
              <a:ext uri="{FF2B5EF4-FFF2-40B4-BE49-F238E27FC236}">
                <a16:creationId xmlns:a16="http://schemas.microsoft.com/office/drawing/2014/main" id="{C8085762-2E6A-B01B-703C-6FCCAF499F01}"/>
              </a:ext>
            </a:extLst>
          </p:cNvPr>
          <p:cNvSpPr/>
          <p:nvPr/>
        </p:nvSpPr>
        <p:spPr>
          <a:xfrm>
            <a:off x="924636" y="7307824"/>
            <a:ext cx="5008728" cy="1762434"/>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r>
              <a:rPr lang="en-SG" sz="1800" b="1" dirty="0">
                <a:latin typeface="Source Serif Pro" panose="02040603050405020204" pitchFamily="18" charset="0"/>
                <a:ea typeface="Source Serif Pro" panose="02040603050405020204" pitchFamily="18" charset="0"/>
              </a:rPr>
              <a:t>Conclusion</a:t>
            </a:r>
            <a:r>
              <a:rPr lang="en-SG" sz="1800" dirty="0">
                <a:latin typeface="Source Serif Pro" panose="02040603050405020204" pitchFamily="18" charset="0"/>
                <a:ea typeface="Source Serif Pro" panose="02040603050405020204" pitchFamily="18" charset="0"/>
              </a:rPr>
              <a:t> </a:t>
            </a:r>
          </a:p>
          <a:p>
            <a:r>
              <a:rPr lang="en-US" sz="1400" dirty="0">
                <a:latin typeface="Source Serif Pro" panose="02040603050405020204" pitchFamily="18" charset="0"/>
                <a:ea typeface="Source Serif Pro" panose="02040603050405020204" pitchFamily="18" charset="0"/>
              </a:rPr>
              <a:t>Conversation about the IoT are </a:t>
            </a:r>
            <a:r>
              <a:rPr lang="en-SG" sz="1400" b="0" i="0" dirty="0">
                <a:effectLst/>
                <a:latin typeface="Source Serif Pro" panose="02040603050405020204" pitchFamily="18" charset="0"/>
                <a:ea typeface="Source Serif Pro" panose="02040603050405020204" pitchFamily="18" charset="0"/>
              </a:rPr>
              <a:t>taking place </a:t>
            </a:r>
            <a:r>
              <a:rPr lang="en-US" sz="1400" dirty="0">
                <a:latin typeface="Source Serif Pro" panose="02040603050405020204" pitchFamily="18" charset="0"/>
                <a:ea typeface="Source Serif Pro" panose="02040603050405020204" pitchFamily="18" charset="0"/>
              </a:rPr>
              <a:t>worldwide for years </a:t>
            </a:r>
            <a:r>
              <a:rPr lang="en-SG" sz="1400" b="0" i="0" dirty="0">
                <a:effectLst/>
                <a:latin typeface="Source Serif Pro" panose="02040603050405020204" pitchFamily="18" charset="0"/>
                <a:ea typeface="Source Serif Pro" panose="02040603050405020204" pitchFamily="18" charset="0"/>
              </a:rPr>
              <a:t>as we seek to understand how this will impact our lives. As more and more devices start to join IoT, we need to understand the opportunities and challenges that come with it. To prepare ourselves, we must educate ourselves about the IoT and the potential impacts that can be seen on how we work and live</a:t>
            </a:r>
            <a:endParaRPr lang="en-US" sz="1400" dirty="0">
              <a:latin typeface="Source Serif Pro" panose="02040603050405020204" pitchFamily="18" charset="0"/>
              <a:ea typeface="Source Serif Pro" panose="02040603050405020204" pitchFamily="18" charset="0"/>
            </a:endParaRPr>
          </a:p>
        </p:txBody>
      </p:sp>
    </p:spTree>
    <p:extLst>
      <p:ext uri="{BB962C8B-B14F-4D97-AF65-F5344CB8AC3E}">
        <p14:creationId xmlns:p14="http://schemas.microsoft.com/office/powerpoint/2010/main" val="33931994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2C9FF">
            <a:alpha val="45000"/>
          </a:srgb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ABE7B6D-EFEE-89BB-6D09-E46811E04BDA}"/>
              </a:ext>
            </a:extLst>
          </p:cNvPr>
          <p:cNvSpPr/>
          <p:nvPr/>
        </p:nvSpPr>
        <p:spPr>
          <a:xfrm>
            <a:off x="923544" y="822960"/>
            <a:ext cx="5010912" cy="2688336"/>
          </a:xfrm>
          <a:prstGeom prst="rect">
            <a:avLst/>
          </a:prstGeom>
          <a:solidFill>
            <a:srgbClr val="CCC6F5"/>
          </a:solidFill>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3200" b="1" i="1" dirty="0">
                <a:latin typeface="Source Sans Pro SemiBold" panose="020B0503030403020204" pitchFamily="34" charset="0"/>
                <a:ea typeface="Source Serif Pro" panose="02040603050405020204" pitchFamily="18" charset="0"/>
              </a:rPr>
              <a:t>Question 2</a:t>
            </a:r>
          </a:p>
          <a:p>
            <a:pPr algn="ctr"/>
            <a:r>
              <a:rPr lang="en-SG" sz="3200" b="1" i="1" dirty="0">
                <a:latin typeface="Source Sans Pro SemiBold" panose="020B0503030403020204" pitchFamily="34" charset="0"/>
                <a:ea typeface="Source Serif Pro" panose="02040603050405020204" pitchFamily="18" charset="0"/>
              </a:rPr>
              <a:t>Thinking and Making Process</a:t>
            </a:r>
            <a:r>
              <a:rPr lang="en-US" sz="3200" b="1" i="1" dirty="0">
                <a:latin typeface="Source Sans Pro SemiBold" panose="020B0503030403020204" pitchFamily="34" charset="0"/>
                <a:ea typeface="Source Serif Pro" panose="02040603050405020204" pitchFamily="18" charset="0"/>
              </a:rPr>
              <a:t>  </a:t>
            </a:r>
          </a:p>
        </p:txBody>
      </p:sp>
      <p:sp>
        <p:nvSpPr>
          <p:cNvPr id="2" name="Rectangle 1">
            <a:extLst>
              <a:ext uri="{FF2B5EF4-FFF2-40B4-BE49-F238E27FC236}">
                <a16:creationId xmlns:a16="http://schemas.microsoft.com/office/drawing/2014/main" id="{6BF090A0-5D7E-E0D3-DAF5-290C92F65460}"/>
              </a:ext>
            </a:extLst>
          </p:cNvPr>
          <p:cNvSpPr/>
          <p:nvPr/>
        </p:nvSpPr>
        <p:spPr>
          <a:xfrm>
            <a:off x="3485724" y="8260596"/>
            <a:ext cx="2448732" cy="387458"/>
          </a:xfrm>
          <a:prstGeom prst="rect">
            <a:avLst/>
          </a:prstGeom>
          <a:solidFill>
            <a:srgbClr val="CCC6F5"/>
          </a:solidFill>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b="1" dirty="0">
                <a:latin typeface="Source Sans Pro" panose="020B0503030403020204" pitchFamily="34" charset="0"/>
                <a:ea typeface="Source Serif Pro" panose="02040603050405020204" pitchFamily="18" charset="0"/>
              </a:rPr>
              <a:t>Source Sans pro </a:t>
            </a:r>
          </a:p>
        </p:txBody>
      </p:sp>
    </p:spTree>
    <p:extLst>
      <p:ext uri="{BB962C8B-B14F-4D97-AF65-F5344CB8AC3E}">
        <p14:creationId xmlns:p14="http://schemas.microsoft.com/office/powerpoint/2010/main" val="27047899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2C9FF">
            <a:alpha val="45000"/>
          </a:srgb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37EB98C-532A-6F4C-8632-12BAD0BD8F2E}"/>
              </a:ext>
            </a:extLst>
          </p:cNvPr>
          <p:cNvSpPr/>
          <p:nvPr/>
        </p:nvSpPr>
        <p:spPr>
          <a:xfrm>
            <a:off x="946484" y="834189"/>
            <a:ext cx="2482516" cy="8245643"/>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r>
              <a:rPr lang="en-SG" sz="1400" b="1" i="0" dirty="0">
                <a:effectLst/>
                <a:latin typeface="Source Sans Pro" panose="020B0503030403020204" pitchFamily="34" charset="0"/>
                <a:ea typeface="Source Serif Pro" panose="02040603050405020204" pitchFamily="18" charset="0"/>
              </a:rPr>
              <a:t>Purpose: </a:t>
            </a:r>
            <a:r>
              <a:rPr lang="en-SG" sz="1400" b="0" i="0" dirty="0">
                <a:effectLst/>
                <a:latin typeface="Source Sans Pro" panose="020B0503030403020204" pitchFamily="34" charset="0"/>
                <a:ea typeface="Source Serif Pro" panose="02040603050405020204" pitchFamily="18" charset="0"/>
              </a:rPr>
              <a:t>The purpose of this artefact is to give a compre- hensive understan</a:t>
            </a:r>
            <a:r>
              <a:rPr lang="en-SG" sz="1400" dirty="0">
                <a:latin typeface="Source Sans Pro" panose="020B0503030403020204" pitchFamily="34" charset="0"/>
                <a:ea typeface="Source Serif Pro" panose="02040603050405020204" pitchFamily="18" charset="0"/>
              </a:rPr>
              <a:t>ding </a:t>
            </a:r>
            <a:r>
              <a:rPr lang="en-SG" sz="1400" b="0" i="0" dirty="0">
                <a:effectLst/>
                <a:latin typeface="Source Sans Pro" panose="020B0503030403020204" pitchFamily="34" charset="0"/>
                <a:ea typeface="Source Serif Pro" panose="02040603050405020204" pitchFamily="18" charset="0"/>
              </a:rPr>
              <a:t> of the Internet of Things(IoT) by introducing them to found- ational concepts. And</a:t>
            </a:r>
            <a:r>
              <a:rPr lang="en-SG" sz="1400" dirty="0">
                <a:latin typeface="Source Sans Pro" panose="020B0503030403020204" pitchFamily="34" charset="0"/>
                <a:ea typeface="Source Serif Pro" panose="02040603050405020204" pitchFamily="18" charset="0"/>
              </a:rPr>
              <a:t> create an aesthetically appealing booklet by utilizing design principles, which would aid in conveying information effectively to the audience.</a:t>
            </a:r>
          </a:p>
          <a:p>
            <a:endParaRPr lang="en-SG" sz="1400" dirty="0">
              <a:latin typeface="Source Sans Pro" panose="020B0503030403020204" pitchFamily="34" charset="0"/>
              <a:ea typeface="Source Serif Pro" panose="02040603050405020204" pitchFamily="18" charset="0"/>
            </a:endParaRPr>
          </a:p>
          <a:p>
            <a:r>
              <a:rPr lang="en-SG" sz="1400" b="1" i="0" dirty="0">
                <a:effectLst/>
                <a:latin typeface="Source Sans Pro" panose="020B0503030403020204" pitchFamily="34" charset="0"/>
                <a:ea typeface="Source Serif Pro" panose="02040603050405020204" pitchFamily="18" charset="0"/>
              </a:rPr>
              <a:t>Target audience: </a:t>
            </a:r>
            <a:r>
              <a:rPr lang="en-SG" sz="1400" b="0" i="0" dirty="0">
                <a:effectLst/>
                <a:latin typeface="Source Sans Pro" panose="020B0503030403020204" pitchFamily="34" charset="0"/>
                <a:ea typeface="Source Serif Pro" panose="02040603050405020204" pitchFamily="18" charset="0"/>
              </a:rPr>
              <a:t>Here I have assumed </a:t>
            </a:r>
            <a:r>
              <a:rPr lang="en-SG" sz="1400" dirty="0">
                <a:latin typeface="Source Sans Pro" panose="020B0503030403020204" pitchFamily="34" charset="0"/>
                <a:ea typeface="Source Serif Pro" panose="02040603050405020204" pitchFamily="18" charset="0"/>
              </a:rPr>
              <a:t>that my</a:t>
            </a:r>
            <a:r>
              <a:rPr lang="en-SG" sz="1400" b="0" i="0" dirty="0">
                <a:effectLst/>
                <a:latin typeface="Source Sans Pro" panose="020B0503030403020204" pitchFamily="34" charset="0"/>
                <a:ea typeface="Source Serif Pro" panose="02040603050405020204" pitchFamily="18" charset="0"/>
              </a:rPr>
              <a:t> audience </a:t>
            </a:r>
            <a:r>
              <a:rPr lang="en-SG" sz="1400" dirty="0">
                <a:latin typeface="Source Sans Pro" panose="020B0503030403020204" pitchFamily="34" charset="0"/>
                <a:ea typeface="Source Serif Pro" panose="02040603050405020204" pitchFamily="18" charset="0"/>
              </a:rPr>
              <a:t>ha</a:t>
            </a:r>
            <a:r>
              <a:rPr lang="en-SG" sz="1400" b="0" i="0" dirty="0">
                <a:effectLst/>
                <a:latin typeface="Source Sans Pro" panose="020B0503030403020204" pitchFamily="34" charset="0"/>
                <a:ea typeface="Source Serif Pro" panose="02040603050405020204" pitchFamily="18" charset="0"/>
              </a:rPr>
              <a:t>s limited knowledge about IoT , so it is crucial to ensure that they understand the concept effectively and apply in day-to-day life.</a:t>
            </a:r>
          </a:p>
          <a:p>
            <a:endParaRPr lang="en-SG" sz="1400" dirty="0">
              <a:latin typeface="Source Sans Pro" panose="020B0503030403020204" pitchFamily="34" charset="0"/>
              <a:ea typeface="Source Serif Pro" panose="02040603050405020204" pitchFamily="18" charset="0"/>
            </a:endParaRPr>
          </a:p>
          <a:p>
            <a:r>
              <a:rPr lang="en-SG" sz="1400" b="1" i="0" dirty="0">
                <a:effectLst/>
                <a:latin typeface="Source Sans Pro" panose="020B0503030403020204" pitchFamily="34" charset="0"/>
                <a:ea typeface="Source Serif Pro" panose="02040603050405020204" pitchFamily="18" charset="0"/>
              </a:rPr>
              <a:t>Tone of voice: </a:t>
            </a:r>
            <a:r>
              <a:rPr lang="en-SG" sz="1400" b="0" i="0" dirty="0">
                <a:effectLst/>
                <a:latin typeface="Source Sans Pro" panose="020B0503030403020204" pitchFamily="34" charset="0"/>
                <a:ea typeface="Source Serif Pro" panose="02040603050405020204" pitchFamily="18" charset="0"/>
              </a:rPr>
              <a:t>I hope  to  adopt a friendly and  conversational way in my writing style and visuals , In order to help my audience, understand the fundamental ideas of IoT and its real-world applications in daily life. I want to make sure they grasp the value of the Internet of Things and how it affects our daily lives by utilizing simple explanations and real-life instances.</a:t>
            </a:r>
            <a:br>
              <a:rPr lang="en-SG" sz="1400" dirty="0">
                <a:latin typeface="Source Sans Pro" panose="020B0503030403020204" pitchFamily="34" charset="0"/>
                <a:ea typeface="Source Serif Pro" panose="02040603050405020204" pitchFamily="18" charset="0"/>
              </a:rPr>
            </a:br>
            <a:endParaRPr lang="en-SG" sz="1400" dirty="0">
              <a:latin typeface="Source Sans Pro" panose="020B0503030403020204" pitchFamily="34" charset="0"/>
              <a:ea typeface="Source Serif Pro" panose="02040603050405020204" pitchFamily="18" charset="0"/>
            </a:endParaRPr>
          </a:p>
          <a:p>
            <a:r>
              <a:rPr lang="en-SG" sz="1400" b="1" i="0" dirty="0">
                <a:effectLst/>
                <a:latin typeface="Source Sans Pro" panose="020B0503030403020204" pitchFamily="34" charset="0"/>
                <a:ea typeface="Source Serif Pro" panose="02040603050405020204" pitchFamily="18" charset="0"/>
              </a:rPr>
              <a:t>Or</a:t>
            </a:r>
            <a:r>
              <a:rPr lang="en-SG" sz="1400" b="1" dirty="0">
                <a:latin typeface="Source Sans Pro" panose="020B0503030403020204" pitchFamily="34" charset="0"/>
                <a:ea typeface="Source Serif Pro" panose="02040603050405020204" pitchFamily="18" charset="0"/>
              </a:rPr>
              <a:t>ientation: </a:t>
            </a:r>
            <a:r>
              <a:rPr lang="en-SG" sz="1400" dirty="0">
                <a:latin typeface="Source Sans Pro" panose="020B0503030403020204" pitchFamily="34" charset="0"/>
                <a:ea typeface="Source Serif Pro" panose="02040603050405020204" pitchFamily="18" charset="0"/>
              </a:rPr>
              <a:t>For my booklet, I decided on a portrait page orientation because it seemed </a:t>
            </a:r>
            <a:endParaRPr lang="en-US" sz="1400" dirty="0">
              <a:latin typeface="Source Sans Pro" panose="020B0503030403020204" pitchFamily="34" charset="0"/>
              <a:ea typeface="Source Serif Pro" panose="02040603050405020204" pitchFamily="18" charset="0"/>
            </a:endParaRPr>
          </a:p>
        </p:txBody>
      </p:sp>
      <p:sp>
        <p:nvSpPr>
          <p:cNvPr id="3" name="Rectangle 2">
            <a:extLst>
              <a:ext uri="{FF2B5EF4-FFF2-40B4-BE49-F238E27FC236}">
                <a16:creationId xmlns:a16="http://schemas.microsoft.com/office/drawing/2014/main" id="{A018B253-DBA9-2ED3-3459-1C73B7A40A42}"/>
              </a:ext>
            </a:extLst>
          </p:cNvPr>
          <p:cNvSpPr/>
          <p:nvPr/>
        </p:nvSpPr>
        <p:spPr>
          <a:xfrm>
            <a:off x="3545305" y="834189"/>
            <a:ext cx="2366211" cy="8245643"/>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r>
              <a:rPr lang="en-SG" sz="1400" dirty="0">
                <a:latin typeface="Source Sans Pro" panose="020B0503030403020204" pitchFamily="34" charset="0"/>
                <a:ea typeface="Source Serif Pro" panose="02040603050405020204" pitchFamily="18" charset="0"/>
              </a:rPr>
              <a:t>to be the most effective manner for me to properly communicate message and apply design principles.</a:t>
            </a:r>
          </a:p>
          <a:p>
            <a:endParaRPr lang="en-SG" sz="1400" dirty="0">
              <a:latin typeface="Source Sans Pro" panose="020B0503030403020204" pitchFamily="34" charset="0"/>
              <a:ea typeface="Source Serif Pro" panose="02040603050405020204" pitchFamily="18" charset="0"/>
            </a:endParaRPr>
          </a:p>
          <a:p>
            <a:r>
              <a:rPr lang="en-SG" sz="1400" b="1" dirty="0">
                <a:latin typeface="Source Sans Pro" panose="020B0503030403020204" pitchFamily="34" charset="0"/>
                <a:ea typeface="Source Serif Pro" panose="02040603050405020204" pitchFamily="18" charset="0"/>
              </a:rPr>
              <a:t>Size/ dimension: </a:t>
            </a:r>
            <a:r>
              <a:rPr lang="en-SG" sz="1400" dirty="0">
                <a:latin typeface="Source Sans Pro" panose="020B0503030403020204" pitchFamily="34" charset="0"/>
                <a:ea typeface="Source Serif Pro" panose="02040603050405020204" pitchFamily="18" charset="0"/>
              </a:rPr>
              <a:t>For this artefact I have chosen A4 portrait. </a:t>
            </a:r>
          </a:p>
          <a:p>
            <a:endParaRPr lang="en-SG" sz="1400" dirty="0">
              <a:latin typeface="Source Sans Pro" panose="020B0503030403020204" pitchFamily="34" charset="0"/>
              <a:ea typeface="Source Serif Pro" panose="02040603050405020204" pitchFamily="18" charset="0"/>
            </a:endParaRPr>
          </a:p>
          <a:p>
            <a:r>
              <a:rPr lang="en-SG" sz="1400" b="1" dirty="0">
                <a:latin typeface="Source Sans Pro" panose="020B0503030403020204" pitchFamily="34" charset="0"/>
                <a:ea typeface="Source Serif Pro" panose="02040603050405020204" pitchFamily="18" charset="0"/>
              </a:rPr>
              <a:t>Format: </a:t>
            </a:r>
            <a:r>
              <a:rPr lang="en-SG" sz="1400" dirty="0">
                <a:latin typeface="Source Sans Pro" panose="020B0503030403020204" pitchFamily="34" charset="0"/>
                <a:ea typeface="Source Serif Pro" panose="02040603050405020204" pitchFamily="18" charset="0"/>
              </a:rPr>
              <a:t>The format of the presentation is digital , if required could also produce in a printed format.</a:t>
            </a:r>
          </a:p>
          <a:p>
            <a:endParaRPr lang="en-SG" sz="1400" dirty="0">
              <a:latin typeface="Source Sans Pro" panose="020B0503030403020204" pitchFamily="34" charset="0"/>
              <a:ea typeface="Source Serif Pro" panose="02040603050405020204" pitchFamily="18" charset="0"/>
            </a:endParaRPr>
          </a:p>
          <a:p>
            <a:r>
              <a:rPr lang="en-SG" sz="1400" b="1" dirty="0">
                <a:latin typeface="Source Sans Pro" panose="020B0503030403020204" pitchFamily="34" charset="0"/>
                <a:ea typeface="Source Serif Pro" panose="02040603050405020204" pitchFamily="18" charset="0"/>
              </a:rPr>
              <a:t>Layout and composition: </a:t>
            </a:r>
            <a:r>
              <a:rPr lang="en-SG" sz="1400" dirty="0">
                <a:latin typeface="Source Sans Pro" panose="020B0503030403020204" pitchFamily="34" charset="0"/>
                <a:ea typeface="Source Serif Pro" panose="02040603050405020204" pitchFamily="18" charset="0"/>
              </a:rPr>
              <a:t>The layout is set as shown in the figure below.</a:t>
            </a:r>
          </a:p>
          <a:p>
            <a:endParaRPr lang="en-SG" sz="1400" dirty="0">
              <a:latin typeface="Source Sans Pro" panose="020B0503030403020204" pitchFamily="34" charset="0"/>
              <a:ea typeface="Source Serif Pro" panose="02040603050405020204" pitchFamily="18" charset="0"/>
            </a:endParaRPr>
          </a:p>
          <a:p>
            <a:r>
              <a:rPr lang="en-SG" sz="1400" b="1" dirty="0">
                <a:latin typeface="Source Sans Pro" panose="020B0503030403020204" pitchFamily="34" charset="0"/>
                <a:ea typeface="Source Serif Pro" panose="02040603050405020204" pitchFamily="18" charset="0"/>
              </a:rPr>
              <a:t>Copy/ content structure: </a:t>
            </a:r>
            <a:r>
              <a:rPr lang="en-SG" sz="1400" dirty="0">
                <a:latin typeface="Source Sans Pro" panose="020B0503030403020204" pitchFamily="34" charset="0"/>
                <a:ea typeface="Source Serif Pro" panose="02040603050405020204" pitchFamily="18" charset="0"/>
              </a:rPr>
              <a:t>To enhance the clarity of the content , initially I copied everything and divided it into smaller sections with headings such as “working, uses, impact”. Also, I included infographics to present the information in a structured manner that is easily comprehensible to the audience. </a:t>
            </a:r>
          </a:p>
          <a:p>
            <a:endParaRPr lang="en-SG" sz="1400" dirty="0">
              <a:latin typeface="Source Sans Pro" panose="020B0503030403020204" pitchFamily="34" charset="0"/>
              <a:ea typeface="Source Serif Pro" panose="02040603050405020204" pitchFamily="18" charset="0"/>
            </a:endParaRPr>
          </a:p>
          <a:p>
            <a:pPr algn="l"/>
            <a:r>
              <a:rPr lang="en-SG" sz="1400" b="1" dirty="0">
                <a:latin typeface="Source Sans Pro" panose="020B0503030403020204" pitchFamily="34" charset="0"/>
              </a:rPr>
              <a:t>Typography</a:t>
            </a:r>
            <a:r>
              <a:rPr lang="en-SG" sz="1400" b="1" dirty="0">
                <a:latin typeface="Source Sans Pro" panose="020B0503030403020204" pitchFamily="34" charset="0"/>
                <a:ea typeface="Source Serif Pro" panose="02040603050405020204" pitchFamily="18" charset="0"/>
              </a:rPr>
              <a:t>: </a:t>
            </a:r>
            <a:r>
              <a:rPr lang="en-SG" sz="1400" dirty="0">
                <a:latin typeface="Source Sans Pro" panose="020B0503030403020204" pitchFamily="34" charset="0"/>
                <a:ea typeface="Source Serif Pro" panose="02040603050405020204" pitchFamily="18" charset="0"/>
              </a:rPr>
              <a:t>I have chosen Source serif Pro for the design of content( i.e., Q1) and Source Sans Pro for the Q2 , Q3. My choice of using Source Serif Pro is based on its widespread usage in</a:t>
            </a:r>
            <a:br>
              <a:rPr lang="en-SG" sz="1400" b="0" i="0" dirty="0">
                <a:solidFill>
                  <a:srgbClr val="000000"/>
                </a:solidFill>
                <a:effectLst/>
                <a:latin typeface="Lato" panose="020F0502020204030203" pitchFamily="34" charset="0"/>
              </a:rPr>
            </a:br>
            <a:br>
              <a:rPr lang="en-SG" sz="1400" dirty="0"/>
            </a:br>
            <a:br>
              <a:rPr lang="en-SG" sz="1400" dirty="0">
                <a:latin typeface="Source Sans Pro" panose="020B0503030403020204" pitchFamily="34" charset="0"/>
              </a:rPr>
            </a:br>
            <a:endParaRPr lang="en-US" sz="1400" dirty="0">
              <a:latin typeface="Source Sans Pro" panose="020B0503030403020204" pitchFamily="34" charset="0"/>
              <a:ea typeface="Source Serif Pro" panose="02040603050405020204" pitchFamily="18" charset="0"/>
            </a:endParaRPr>
          </a:p>
        </p:txBody>
      </p:sp>
    </p:spTree>
    <p:extLst>
      <p:ext uri="{BB962C8B-B14F-4D97-AF65-F5344CB8AC3E}">
        <p14:creationId xmlns:p14="http://schemas.microsoft.com/office/powerpoint/2010/main" val="22694528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2C9FF">
            <a:alpha val="45000"/>
          </a:srgb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36C742C-5B77-F569-292F-40FEEC4BA2B1}"/>
              </a:ext>
            </a:extLst>
          </p:cNvPr>
          <p:cNvSpPr/>
          <p:nvPr/>
        </p:nvSpPr>
        <p:spPr>
          <a:xfrm>
            <a:off x="928688" y="828675"/>
            <a:ext cx="2500312" cy="4124325"/>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pPr algn="l"/>
            <a:r>
              <a:rPr lang="en-SG" sz="1400" dirty="0">
                <a:latin typeface="Source Sans Pro" panose="020B0503030403020204" pitchFamily="34" charset="0"/>
                <a:ea typeface="Source Serif Pro" panose="02040603050405020204" pitchFamily="18" charset="0"/>
              </a:rPr>
              <a:t>books, magazines and </a:t>
            </a:r>
            <a:r>
              <a:rPr lang="en-SG" sz="1400" dirty="0" err="1">
                <a:latin typeface="Source Sans Pro" panose="020B0503030403020204" pitchFamily="34" charset="0"/>
                <a:ea typeface="Source Serif Pro" panose="02040603050405020204" pitchFamily="18" charset="0"/>
              </a:rPr>
              <a:t>newsp</a:t>
            </a:r>
            <a:r>
              <a:rPr lang="en-SG" sz="1400" dirty="0">
                <a:latin typeface="Source Sans Pro" panose="020B0503030403020204" pitchFamily="34" charset="0"/>
                <a:ea typeface="Source Serif Pro" panose="02040603050405020204" pitchFamily="18" charset="0"/>
              </a:rPr>
              <a:t>- apers which gives  a formal, sophisticated, established and reliable look . I find these type- faces beneficial as they are big font family , which enables me to utilise multiple fonts for  designing whole document  thus enabling  me to project the content in a best way .</a:t>
            </a:r>
          </a:p>
          <a:p>
            <a:pPr algn="l"/>
            <a:r>
              <a:rPr lang="en-SG" sz="1400" dirty="0">
                <a:latin typeface="Source Sans Pro" panose="020B0503030403020204" pitchFamily="34" charset="0"/>
                <a:ea typeface="Source Serif Pro" panose="02040603050405020204" pitchFamily="18" charset="0"/>
              </a:rPr>
              <a:t>I have used font size from 14-32 for our document. </a:t>
            </a:r>
          </a:p>
          <a:p>
            <a:pPr algn="l"/>
            <a:r>
              <a:rPr lang="en-SG" sz="1400" dirty="0">
                <a:latin typeface="Source Sans Pro" panose="020B0503030403020204" pitchFamily="34" charset="0"/>
                <a:ea typeface="Source Serif Pro" panose="02040603050405020204" pitchFamily="18" charset="0"/>
              </a:rPr>
              <a:t>I have utilized Black Italic, Italic , Bold font styles from Source Sans Pro type face for ECA document . And in Source Serif Pro I have used Semi bold italic , Bold, Italic, Regular for design document .</a:t>
            </a:r>
          </a:p>
        </p:txBody>
      </p:sp>
      <p:sp>
        <p:nvSpPr>
          <p:cNvPr id="8" name="Rectangle 7">
            <a:extLst>
              <a:ext uri="{FF2B5EF4-FFF2-40B4-BE49-F238E27FC236}">
                <a16:creationId xmlns:a16="http://schemas.microsoft.com/office/drawing/2014/main" id="{7D96B767-F981-5CDD-63B6-16C0A557123E}"/>
              </a:ext>
            </a:extLst>
          </p:cNvPr>
          <p:cNvSpPr/>
          <p:nvPr/>
        </p:nvSpPr>
        <p:spPr>
          <a:xfrm>
            <a:off x="3529013" y="828675"/>
            <a:ext cx="2386012" cy="4543425"/>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r>
              <a:rPr lang="en-SG" sz="1400" b="1" dirty="0">
                <a:latin typeface="Source Sans Pro" panose="020B0503030403020204" pitchFamily="34" charset="0"/>
                <a:ea typeface="Source Serif Pro" panose="02040603050405020204" pitchFamily="18" charset="0"/>
              </a:rPr>
              <a:t>Imagery: </a:t>
            </a:r>
            <a:r>
              <a:rPr lang="en-SG" sz="1400" dirty="0">
                <a:latin typeface="Source Sans Pro" panose="020B0503030403020204" pitchFamily="34" charset="0"/>
                <a:ea typeface="Source Serif Pro" panose="02040603050405020204" pitchFamily="18" charset="0"/>
              </a:rPr>
              <a:t>To precisely communicate the concept of IoT, I have used several images that illustrate its various aspects. This approach of integrating visuals with the text allows for a clearer understanding of the content. Furthermore, the use of infographics has enabled me to present the content in a concise and visually appealing manner, thereby avoiding cluttered text and enhancing the readability of the document. References of the images at the end of document </a:t>
            </a:r>
            <a:endParaRPr lang="en-US" sz="1400" dirty="0">
              <a:latin typeface="Source Sans Pro" panose="020B0503030403020204" pitchFamily="34" charset="0"/>
              <a:ea typeface="Source Serif Pro" panose="02040603050405020204" pitchFamily="18" charset="0"/>
            </a:endParaRPr>
          </a:p>
        </p:txBody>
      </p:sp>
      <p:sp>
        <p:nvSpPr>
          <p:cNvPr id="12" name="Rectangle 11">
            <a:extLst>
              <a:ext uri="{FF2B5EF4-FFF2-40B4-BE49-F238E27FC236}">
                <a16:creationId xmlns:a16="http://schemas.microsoft.com/office/drawing/2014/main" id="{53C50713-3C6C-FCBB-D91C-170DC96C351A}"/>
              </a:ext>
            </a:extLst>
          </p:cNvPr>
          <p:cNvSpPr/>
          <p:nvPr/>
        </p:nvSpPr>
        <p:spPr>
          <a:xfrm>
            <a:off x="3529013" y="5915025"/>
            <a:ext cx="2386012" cy="3162300"/>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endParaRPr lang="en-SG" sz="1400" b="1" dirty="0">
              <a:latin typeface="Source Sans Pro" panose="020B0503030403020204" pitchFamily="34" charset="0"/>
              <a:ea typeface="Source Serif Pro" panose="02040603050405020204" pitchFamily="18" charset="0"/>
            </a:endParaRPr>
          </a:p>
          <a:p>
            <a:r>
              <a:rPr lang="en-SG" sz="1400" b="1" dirty="0">
                <a:latin typeface="Source Sans Pro" panose="020B0503030403020204" pitchFamily="34" charset="0"/>
                <a:ea typeface="Source Serif Pro" panose="02040603050405020204" pitchFamily="18" charset="0"/>
              </a:rPr>
              <a:t>Layout and composition</a:t>
            </a:r>
            <a:r>
              <a:rPr lang="en-SG" sz="1400" dirty="0">
                <a:latin typeface="Source Sans Pro" panose="020B0503030403020204" pitchFamily="34" charset="0"/>
                <a:ea typeface="Source Serif Pro" panose="02040603050405020204" pitchFamily="18" charset="0"/>
              </a:rPr>
              <a:t>: I have used A4 portrait layout with the grey shaded area as the margin for my whole document and the white area is where I have organised all the content . Whereas the background is set to light violet with is 47% transparency.</a:t>
            </a:r>
            <a:endParaRPr lang="en-US" sz="1400" dirty="0">
              <a:latin typeface="Source Sans Pro" panose="020B0503030403020204" pitchFamily="34" charset="0"/>
              <a:ea typeface="Source Serif Pro" panose="02040603050405020204" pitchFamily="18" charset="0"/>
            </a:endParaRPr>
          </a:p>
        </p:txBody>
      </p:sp>
      <p:pic>
        <p:nvPicPr>
          <p:cNvPr id="14" name="Picture 13" descr="A picture containing rectangle, screenshot, square, design&#10;&#10;Description automatically generated">
            <a:extLst>
              <a:ext uri="{FF2B5EF4-FFF2-40B4-BE49-F238E27FC236}">
                <a16:creationId xmlns:a16="http://schemas.microsoft.com/office/drawing/2014/main" id="{C87EA816-77CC-8E15-FCA6-734FBDDAEABD}"/>
              </a:ext>
            </a:extLst>
          </p:cNvPr>
          <p:cNvPicPr>
            <a:picLocks noChangeAspect="1"/>
          </p:cNvPicPr>
          <p:nvPr/>
        </p:nvPicPr>
        <p:blipFill>
          <a:blip r:embed="rId2"/>
          <a:stretch>
            <a:fillRect/>
          </a:stretch>
        </p:blipFill>
        <p:spPr>
          <a:xfrm>
            <a:off x="928688" y="5486400"/>
            <a:ext cx="2500312" cy="3590925"/>
          </a:xfrm>
          <a:prstGeom prst="rect">
            <a:avLst/>
          </a:prstGeom>
        </p:spPr>
      </p:pic>
    </p:spTree>
    <p:extLst>
      <p:ext uri="{BB962C8B-B14F-4D97-AF65-F5344CB8AC3E}">
        <p14:creationId xmlns:p14="http://schemas.microsoft.com/office/powerpoint/2010/main" val="39650639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2C9FF">
            <a:alpha val="45000"/>
          </a:srgb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30E6B27-3C7F-17DC-3C7B-6569391DD7F8}"/>
              </a:ext>
            </a:extLst>
          </p:cNvPr>
          <p:cNvSpPr/>
          <p:nvPr/>
        </p:nvSpPr>
        <p:spPr>
          <a:xfrm>
            <a:off x="925975" y="833377"/>
            <a:ext cx="2503025" cy="4993986"/>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r>
              <a:rPr lang="en-SG" sz="1400" b="1" dirty="0">
                <a:latin typeface="Source Sans Pro" panose="020B0503030403020204" pitchFamily="34" charset="0"/>
                <a:ea typeface="Source Serif Pro" panose="02040603050405020204" pitchFamily="18" charset="0"/>
              </a:rPr>
              <a:t>Color: </a:t>
            </a:r>
            <a:r>
              <a:rPr lang="en-SG" sz="1400" dirty="0">
                <a:latin typeface="Source Sans Pro" panose="020B0503030403020204" pitchFamily="34" charset="0"/>
                <a:ea typeface="Source Serif Pro" panose="02040603050405020204" pitchFamily="18" charset="0"/>
              </a:rPr>
              <a:t>I have primarily utilized various shades of Violet ,Grey and White  to generate contrast between different content . For the background, I have employed shades of violet as it complements the black colored and white colored fonts and grey shaded infographics  .This helped me to enhance the readability of the document. By leveraging light violet as, the</a:t>
            </a:r>
          </a:p>
          <a:p>
            <a:r>
              <a:rPr lang="en-SG" sz="1400" dirty="0">
                <a:latin typeface="Source Sans Pro" panose="020B0503030403020204" pitchFamily="34" charset="0"/>
                <a:ea typeface="Source Serif Pro" panose="02040603050405020204" pitchFamily="18" charset="0"/>
              </a:rPr>
              <a:t>backdrop, I could bring the desired look that aligns with my design document ideas. I have tried creating new colors by clicking ” more fill colors “ and created shades of violet .</a:t>
            </a:r>
          </a:p>
          <a:p>
            <a:r>
              <a:rPr lang="en-SG" sz="1400" dirty="0">
                <a:latin typeface="Source Sans Pro" panose="020B0503030403020204" pitchFamily="34" charset="0"/>
                <a:ea typeface="Source Serif Pro" panose="02040603050405020204" pitchFamily="18" charset="0"/>
              </a:rPr>
              <a:t>And have used these shades of violet as my primary color among white and grey .</a:t>
            </a:r>
          </a:p>
          <a:p>
            <a:endParaRPr lang="en-US" sz="1800" dirty="0">
              <a:latin typeface="Source Sans Pro" panose="020B0503030403020204" pitchFamily="34" charset="0"/>
              <a:ea typeface="Source Serif Pro" panose="02040603050405020204" pitchFamily="18" charset="0"/>
            </a:endParaRPr>
          </a:p>
        </p:txBody>
      </p:sp>
      <p:pic>
        <p:nvPicPr>
          <p:cNvPr id="9" name="Picture 8" descr="A screenshot of a computer&#10;&#10;Description automatically generated with low confidence">
            <a:extLst>
              <a:ext uri="{FF2B5EF4-FFF2-40B4-BE49-F238E27FC236}">
                <a16:creationId xmlns:a16="http://schemas.microsoft.com/office/drawing/2014/main" id="{E433A470-026C-E66A-314C-6FC38E929536}"/>
              </a:ext>
            </a:extLst>
          </p:cNvPr>
          <p:cNvPicPr>
            <a:picLocks noChangeAspect="1"/>
          </p:cNvPicPr>
          <p:nvPr/>
        </p:nvPicPr>
        <p:blipFill>
          <a:blip r:embed="rId2"/>
          <a:stretch>
            <a:fillRect/>
          </a:stretch>
        </p:blipFill>
        <p:spPr>
          <a:xfrm>
            <a:off x="3429000" y="833377"/>
            <a:ext cx="2816817" cy="4529037"/>
          </a:xfrm>
          <a:prstGeom prst="rect">
            <a:avLst/>
          </a:prstGeom>
        </p:spPr>
      </p:pic>
    </p:spTree>
    <p:extLst>
      <p:ext uri="{BB962C8B-B14F-4D97-AF65-F5344CB8AC3E}">
        <p14:creationId xmlns:p14="http://schemas.microsoft.com/office/powerpoint/2010/main" val="7831260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2C9FF">
            <a:alpha val="45000"/>
          </a:srgb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CCEF03C-592A-8503-799F-DDBCF38963B4}"/>
              </a:ext>
            </a:extLst>
          </p:cNvPr>
          <p:cNvSpPr/>
          <p:nvPr/>
        </p:nvSpPr>
        <p:spPr>
          <a:xfrm>
            <a:off x="929898" y="852407"/>
            <a:ext cx="4990455" cy="761760"/>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Source Sans Pro" panose="020B0503030403020204" pitchFamily="34" charset="0"/>
              </a:rPr>
              <a:t>Removal of reductant information</a:t>
            </a:r>
          </a:p>
          <a:p>
            <a:pPr algn="ctr"/>
            <a:r>
              <a:rPr lang="en-US" b="1" dirty="0">
                <a:latin typeface="Source Sans Pro" panose="020B0503030403020204" pitchFamily="34" charset="0"/>
              </a:rPr>
              <a:t>Version 1  </a:t>
            </a:r>
          </a:p>
        </p:txBody>
      </p:sp>
      <p:pic>
        <p:nvPicPr>
          <p:cNvPr id="6" name="Picture 5" descr="A screenshot of a cell phone&#10;&#10;Description automatically generated with low confidence">
            <a:extLst>
              <a:ext uri="{FF2B5EF4-FFF2-40B4-BE49-F238E27FC236}">
                <a16:creationId xmlns:a16="http://schemas.microsoft.com/office/drawing/2014/main" id="{C952D105-63DF-5476-A538-1AE4D878942C}"/>
              </a:ext>
            </a:extLst>
          </p:cNvPr>
          <p:cNvPicPr>
            <a:picLocks noChangeAspect="1"/>
          </p:cNvPicPr>
          <p:nvPr/>
        </p:nvPicPr>
        <p:blipFill>
          <a:blip r:embed="rId2"/>
          <a:stretch>
            <a:fillRect/>
          </a:stretch>
        </p:blipFill>
        <p:spPr>
          <a:xfrm>
            <a:off x="919939" y="2315674"/>
            <a:ext cx="2989920" cy="4998226"/>
          </a:xfrm>
          <a:prstGeom prst="rect">
            <a:avLst/>
          </a:prstGeom>
          <a:ln w="31750">
            <a:solidFill>
              <a:schemeClr val="dk1"/>
            </a:solidFill>
          </a:ln>
        </p:spPr>
      </p:pic>
      <p:sp>
        <p:nvSpPr>
          <p:cNvPr id="7" name="Rectangle 6">
            <a:extLst>
              <a:ext uri="{FF2B5EF4-FFF2-40B4-BE49-F238E27FC236}">
                <a16:creationId xmlns:a16="http://schemas.microsoft.com/office/drawing/2014/main" id="{3859C164-432B-179B-30B1-98BB02FE31E1}"/>
              </a:ext>
            </a:extLst>
          </p:cNvPr>
          <p:cNvSpPr/>
          <p:nvPr/>
        </p:nvSpPr>
        <p:spPr>
          <a:xfrm>
            <a:off x="1258657" y="2805473"/>
            <a:ext cx="2210936" cy="1844208"/>
          </a:xfrm>
          <a:prstGeom prst="rect">
            <a:avLst/>
          </a:prstGeom>
          <a:solidFill>
            <a:schemeClr val="lt1">
              <a:alpha val="0"/>
            </a:schemeClr>
          </a:solidFill>
          <a:ln w="31750">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ABD4BA31-C78E-D63F-56B2-F71D15E558B5}"/>
              </a:ext>
            </a:extLst>
          </p:cNvPr>
          <p:cNvSpPr/>
          <p:nvPr/>
        </p:nvSpPr>
        <p:spPr>
          <a:xfrm>
            <a:off x="1258657" y="4663671"/>
            <a:ext cx="2210937" cy="2209922"/>
          </a:xfrm>
          <a:prstGeom prst="rect">
            <a:avLst/>
          </a:prstGeom>
          <a:solidFill>
            <a:schemeClr val="lt1">
              <a:alpha val="0"/>
            </a:schemeClr>
          </a:solidFill>
          <a:ln w="31750">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0" name="Rectangle 9">
            <a:extLst>
              <a:ext uri="{FF2B5EF4-FFF2-40B4-BE49-F238E27FC236}">
                <a16:creationId xmlns:a16="http://schemas.microsoft.com/office/drawing/2014/main" id="{39DF8ACD-7646-7E38-1266-38EBB41D913A}"/>
              </a:ext>
            </a:extLst>
          </p:cNvPr>
          <p:cNvSpPr/>
          <p:nvPr/>
        </p:nvSpPr>
        <p:spPr>
          <a:xfrm>
            <a:off x="4008753" y="2244797"/>
            <a:ext cx="1929308" cy="2657982"/>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endParaRPr lang="en-US" sz="1400" dirty="0">
              <a:latin typeface="Source Sans Pro" panose="020B0503030403020204" pitchFamily="34" charset="0"/>
            </a:endParaRPr>
          </a:p>
          <a:p>
            <a:r>
              <a:rPr lang="en-US" sz="1400" dirty="0">
                <a:latin typeface="Source Sans Pro" panose="020B0503030403020204" pitchFamily="34" charset="0"/>
              </a:rPr>
              <a:t>After viewing the content , I experiment- ed with the content by retaining critical </a:t>
            </a:r>
            <a:r>
              <a:rPr lang="en-US" sz="1400" dirty="0" err="1">
                <a:latin typeface="Source Sans Pro" panose="020B0503030403020204" pitchFamily="34" charset="0"/>
              </a:rPr>
              <a:t>infor</a:t>
            </a:r>
            <a:r>
              <a:rPr lang="en-US" sz="1400" dirty="0">
                <a:latin typeface="Source Sans Pro" panose="020B0503030403020204" pitchFamily="34" charset="0"/>
              </a:rPr>
              <a:t>- </a:t>
            </a:r>
            <a:r>
              <a:rPr lang="en-US" sz="1400" dirty="0" err="1">
                <a:latin typeface="Source Sans Pro" panose="020B0503030403020204" pitchFamily="34" charset="0"/>
              </a:rPr>
              <a:t>mation</a:t>
            </a:r>
            <a:r>
              <a:rPr lang="en-US" sz="1400" dirty="0">
                <a:latin typeface="Source Sans Pro" panose="020B0503030403020204" pitchFamily="34" charset="0"/>
              </a:rPr>
              <a:t> &amp; restructuring it into table , with heading as </a:t>
            </a:r>
            <a:r>
              <a:rPr lang="en-SG" sz="1400" i="0" dirty="0">
                <a:effectLst/>
                <a:latin typeface="Source Sans Pro" panose="020B0503030403020204" pitchFamily="34" charset="0"/>
                <a:ea typeface="Source Serif Pro" panose="02040603050405020204" pitchFamily="18" charset="0"/>
              </a:rPr>
              <a:t>Internet of Things mean for your business a</a:t>
            </a:r>
            <a:r>
              <a:rPr lang="en-US" sz="1400" dirty="0" err="1">
                <a:latin typeface="Source Sans Pro" panose="020B0503030403020204" pitchFamily="34" charset="0"/>
              </a:rPr>
              <a:t>nd</a:t>
            </a:r>
            <a:r>
              <a:rPr lang="en-US" sz="1400" dirty="0">
                <a:latin typeface="Source Sans Pro" panose="020B0503030403020204" pitchFamily="34" charset="0"/>
              </a:rPr>
              <a:t> under subheading before IoT and IoT </a:t>
            </a:r>
          </a:p>
        </p:txBody>
      </p:sp>
      <p:sp>
        <p:nvSpPr>
          <p:cNvPr id="11" name="Right Arrow 10">
            <a:extLst>
              <a:ext uri="{FF2B5EF4-FFF2-40B4-BE49-F238E27FC236}">
                <a16:creationId xmlns:a16="http://schemas.microsoft.com/office/drawing/2014/main" id="{0530E3C1-2D32-2692-C0FE-FF34DA14257A}"/>
              </a:ext>
            </a:extLst>
          </p:cNvPr>
          <p:cNvSpPr/>
          <p:nvPr/>
        </p:nvSpPr>
        <p:spPr>
          <a:xfrm>
            <a:off x="3554133" y="3662399"/>
            <a:ext cx="511568" cy="176981"/>
          </a:xfrm>
          <a:prstGeom prst="rightArrow">
            <a:avLst/>
          </a:prstGeom>
          <a:solidFill>
            <a:schemeClr val="tx1">
              <a:lumMod val="50000"/>
              <a:lumOff val="5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8EA5E86-D7A6-DE9A-552F-D54C650B2E2D}"/>
              </a:ext>
            </a:extLst>
          </p:cNvPr>
          <p:cNvSpPr/>
          <p:nvPr/>
        </p:nvSpPr>
        <p:spPr>
          <a:xfrm>
            <a:off x="4008753" y="5030686"/>
            <a:ext cx="1929308" cy="2213358"/>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r>
              <a:rPr lang="en-US" sz="1400" dirty="0">
                <a:latin typeface="Source Sans Pro" panose="020B0503030403020204" pitchFamily="34" charset="0"/>
              </a:rPr>
              <a:t>I have restructured this into infographics for better understanding and readability of the audience. Similar info- graphics have been in- </a:t>
            </a:r>
            <a:r>
              <a:rPr lang="en-US" sz="1400" dirty="0" err="1">
                <a:latin typeface="Source Sans Pro" panose="020B0503030403020204" pitchFamily="34" charset="0"/>
              </a:rPr>
              <a:t>corporated</a:t>
            </a:r>
            <a:r>
              <a:rPr lang="en-US" sz="1400" dirty="0">
                <a:latin typeface="Source Sans Pro" panose="020B0503030403020204" pitchFamily="34" charset="0"/>
              </a:rPr>
              <a:t> to all the IoT devices for making it stand out and visually appealing. </a:t>
            </a:r>
          </a:p>
        </p:txBody>
      </p:sp>
      <p:sp>
        <p:nvSpPr>
          <p:cNvPr id="13" name="Right Arrow 12">
            <a:extLst>
              <a:ext uri="{FF2B5EF4-FFF2-40B4-BE49-F238E27FC236}">
                <a16:creationId xmlns:a16="http://schemas.microsoft.com/office/drawing/2014/main" id="{D3411001-649A-FB2C-B34E-0A712FC3D247}"/>
              </a:ext>
            </a:extLst>
          </p:cNvPr>
          <p:cNvSpPr/>
          <p:nvPr/>
        </p:nvSpPr>
        <p:spPr>
          <a:xfrm>
            <a:off x="3554133" y="5768632"/>
            <a:ext cx="511568" cy="176981"/>
          </a:xfrm>
          <a:prstGeom prst="rightArrow">
            <a:avLst/>
          </a:prstGeom>
          <a:solidFill>
            <a:schemeClr val="tx1">
              <a:lumMod val="50000"/>
              <a:lumOff val="5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99363C28-32B1-A97F-78DA-1654477FF340}"/>
              </a:ext>
            </a:extLst>
          </p:cNvPr>
          <p:cNvSpPr/>
          <p:nvPr/>
        </p:nvSpPr>
        <p:spPr>
          <a:xfrm>
            <a:off x="929897" y="7780059"/>
            <a:ext cx="4990456" cy="356461"/>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r>
              <a:rPr lang="en-US" sz="1400" dirty="0"/>
              <a:t>Final version of the above layout is given below </a:t>
            </a:r>
          </a:p>
        </p:txBody>
      </p:sp>
    </p:spTree>
    <p:extLst>
      <p:ext uri="{BB962C8B-B14F-4D97-AF65-F5344CB8AC3E}">
        <p14:creationId xmlns:p14="http://schemas.microsoft.com/office/powerpoint/2010/main" val="18805320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2C9FF">
            <a:alpha val="45000"/>
          </a:srgbClr>
        </a:solidFill>
        <a:effectLst/>
      </p:bgPr>
    </p:bg>
    <p:spTree>
      <p:nvGrpSpPr>
        <p:cNvPr id="1" name=""/>
        <p:cNvGrpSpPr/>
        <p:nvPr/>
      </p:nvGrpSpPr>
      <p:grpSpPr>
        <a:xfrm>
          <a:off x="0" y="0"/>
          <a:ext cx="0" cy="0"/>
          <a:chOff x="0" y="0"/>
          <a:chExt cx="0" cy="0"/>
        </a:xfrm>
      </p:grpSpPr>
      <p:pic>
        <p:nvPicPr>
          <p:cNvPr id="3" name="Picture 2" descr="A picture containing text, screenshot, font, document&#10;&#10;Description automatically generated">
            <a:extLst>
              <a:ext uri="{FF2B5EF4-FFF2-40B4-BE49-F238E27FC236}">
                <a16:creationId xmlns:a16="http://schemas.microsoft.com/office/drawing/2014/main" id="{C15CC99F-B886-3B2D-67B3-1DB6ACFEFA63}"/>
              </a:ext>
            </a:extLst>
          </p:cNvPr>
          <p:cNvPicPr>
            <a:picLocks noChangeAspect="1"/>
          </p:cNvPicPr>
          <p:nvPr/>
        </p:nvPicPr>
        <p:blipFill>
          <a:blip r:embed="rId2"/>
          <a:stretch>
            <a:fillRect/>
          </a:stretch>
        </p:blipFill>
        <p:spPr>
          <a:xfrm>
            <a:off x="951854" y="2163951"/>
            <a:ext cx="2954132" cy="4090906"/>
          </a:xfrm>
          <a:prstGeom prst="rect">
            <a:avLst/>
          </a:prstGeom>
          <a:ln w="31750">
            <a:solidFill>
              <a:schemeClr val="dk1"/>
            </a:solidFill>
          </a:ln>
        </p:spPr>
      </p:pic>
      <p:sp>
        <p:nvSpPr>
          <p:cNvPr id="4" name="Rectangle 3">
            <a:extLst>
              <a:ext uri="{FF2B5EF4-FFF2-40B4-BE49-F238E27FC236}">
                <a16:creationId xmlns:a16="http://schemas.microsoft.com/office/drawing/2014/main" id="{83D5994C-1920-B724-E2C1-806A7BB2AC78}"/>
              </a:ext>
            </a:extLst>
          </p:cNvPr>
          <p:cNvSpPr/>
          <p:nvPr/>
        </p:nvSpPr>
        <p:spPr>
          <a:xfrm>
            <a:off x="929898" y="836908"/>
            <a:ext cx="5021451" cy="836909"/>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Source Sans Pro" panose="020B0503030403020204" pitchFamily="34" charset="0"/>
              </a:rPr>
              <a:t>Removal of reductant information</a:t>
            </a:r>
          </a:p>
          <a:p>
            <a:pPr algn="ctr"/>
            <a:r>
              <a:rPr lang="en-US" b="1" dirty="0">
                <a:latin typeface="Source Sans Pro" panose="020B0503030403020204" pitchFamily="34" charset="0"/>
              </a:rPr>
              <a:t>Final version   </a:t>
            </a:r>
          </a:p>
        </p:txBody>
      </p:sp>
      <p:sp>
        <p:nvSpPr>
          <p:cNvPr id="6" name="Rectangle 5">
            <a:extLst>
              <a:ext uri="{FF2B5EF4-FFF2-40B4-BE49-F238E27FC236}">
                <a16:creationId xmlns:a16="http://schemas.microsoft.com/office/drawing/2014/main" id="{3057B481-2C11-3EE8-1EB0-0A245B58DDC6}"/>
              </a:ext>
            </a:extLst>
          </p:cNvPr>
          <p:cNvSpPr/>
          <p:nvPr/>
        </p:nvSpPr>
        <p:spPr>
          <a:xfrm>
            <a:off x="4029560" y="3161654"/>
            <a:ext cx="1921790" cy="2247254"/>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r>
              <a:rPr lang="en-US" sz="1400" dirty="0">
                <a:latin typeface="Source Sans Pro" panose="020B0503030403020204" pitchFamily="34" charset="0"/>
              </a:rPr>
              <a:t>This is the final version of the above layout , where critical information are retained to enhance readability. Having found the effectiveness of the infographics , I have applied it to all IoT devices </a:t>
            </a:r>
          </a:p>
        </p:txBody>
      </p:sp>
    </p:spTree>
    <p:extLst>
      <p:ext uri="{BB962C8B-B14F-4D97-AF65-F5344CB8AC3E}">
        <p14:creationId xmlns:p14="http://schemas.microsoft.com/office/powerpoint/2010/main" val="38618926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CCC6F5">
            <a:alpha val="45000"/>
          </a:srgb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8CF487A-432E-94EA-012C-E4F44616670C}"/>
              </a:ext>
            </a:extLst>
          </p:cNvPr>
          <p:cNvSpPr/>
          <p:nvPr/>
        </p:nvSpPr>
        <p:spPr>
          <a:xfrm>
            <a:off x="914400" y="7326775"/>
            <a:ext cx="5034987" cy="1736202"/>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r>
              <a:rPr lang="en-US" sz="2000" i="1" dirty="0">
                <a:solidFill>
                  <a:schemeClr val="tx1"/>
                </a:solidFill>
                <a:latin typeface="Source Sans Pro" panose="020B0503030403020204" pitchFamily="34" charset="0"/>
              </a:rPr>
              <a:t>This ECA document is set in </a:t>
            </a:r>
            <a:r>
              <a:rPr lang="en-US" sz="2000" b="1" i="1" dirty="0">
                <a:solidFill>
                  <a:schemeClr val="tx1"/>
                </a:solidFill>
                <a:latin typeface="Source Sans Pro" panose="020B0503030403020204" pitchFamily="34" charset="0"/>
              </a:rPr>
              <a:t>Source Sans Pro </a:t>
            </a:r>
            <a:r>
              <a:rPr lang="en-US" sz="2000" i="1" dirty="0">
                <a:solidFill>
                  <a:schemeClr val="tx1"/>
                </a:solidFill>
                <a:latin typeface="Source Sans Pro" panose="020B0503030403020204" pitchFamily="34" charset="0"/>
              </a:rPr>
              <a:t>Typeface and design of content is set in </a:t>
            </a:r>
            <a:r>
              <a:rPr lang="en-US" sz="2000" b="1" i="1" dirty="0">
                <a:solidFill>
                  <a:schemeClr val="tx1"/>
                </a:solidFill>
                <a:latin typeface="Source Sans Pro" panose="020B0503030403020204" pitchFamily="34" charset="0"/>
              </a:rPr>
              <a:t>Source</a:t>
            </a:r>
            <a:r>
              <a:rPr lang="en-US" sz="2000" i="1" dirty="0">
                <a:solidFill>
                  <a:schemeClr val="tx1"/>
                </a:solidFill>
                <a:latin typeface="Source Sans Pro" panose="020B0503030403020204" pitchFamily="34" charset="0"/>
              </a:rPr>
              <a:t> </a:t>
            </a:r>
            <a:r>
              <a:rPr lang="en-US" sz="2000" b="1" i="1" dirty="0">
                <a:solidFill>
                  <a:schemeClr val="tx1"/>
                </a:solidFill>
                <a:latin typeface="Source Sans Pro" panose="020B0503030403020204" pitchFamily="34" charset="0"/>
              </a:rPr>
              <a:t>Serif Pro </a:t>
            </a:r>
            <a:r>
              <a:rPr lang="en-US" sz="2000" i="1" dirty="0">
                <a:solidFill>
                  <a:schemeClr val="tx1"/>
                </a:solidFill>
                <a:latin typeface="Source Sans Pro" panose="020B0503030403020204" pitchFamily="34" charset="0"/>
              </a:rPr>
              <a:t>,prepared by </a:t>
            </a:r>
            <a:r>
              <a:rPr lang="en-US" sz="2000" b="1" i="1" dirty="0">
                <a:solidFill>
                  <a:schemeClr val="tx1"/>
                </a:solidFill>
                <a:latin typeface="Source Sans Pro" panose="020B0503030403020204" pitchFamily="34" charset="0"/>
              </a:rPr>
              <a:t>Sruthi Madhusudanan </a:t>
            </a:r>
            <a:r>
              <a:rPr lang="en-US" sz="2000" i="1" dirty="0">
                <a:solidFill>
                  <a:schemeClr val="tx1"/>
                </a:solidFill>
                <a:latin typeface="Source Sans Pro" panose="020B0503030403020204" pitchFamily="34" charset="0"/>
              </a:rPr>
              <a:t>for the submission of  </a:t>
            </a:r>
            <a:r>
              <a:rPr lang="en-SG" sz="2000" b="1" i="1" dirty="0">
                <a:solidFill>
                  <a:schemeClr val="tx1"/>
                </a:solidFill>
                <a:effectLst/>
                <a:latin typeface="Source Sans Pro" panose="020B0503030403020204" pitchFamily="34" charset="0"/>
              </a:rPr>
              <a:t>DES520-Communication Design for Business</a:t>
            </a:r>
          </a:p>
          <a:p>
            <a:pPr algn="ctr"/>
            <a:endParaRPr lang="en-US" dirty="0"/>
          </a:p>
        </p:txBody>
      </p:sp>
    </p:spTree>
    <p:extLst>
      <p:ext uri="{BB962C8B-B14F-4D97-AF65-F5344CB8AC3E}">
        <p14:creationId xmlns:p14="http://schemas.microsoft.com/office/powerpoint/2010/main" val="38656763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2C9FF">
            <a:alpha val="53000"/>
          </a:srgb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ABE7B6D-EFEE-89BB-6D09-E46811E04BDA}"/>
              </a:ext>
            </a:extLst>
          </p:cNvPr>
          <p:cNvSpPr/>
          <p:nvPr/>
        </p:nvSpPr>
        <p:spPr>
          <a:xfrm>
            <a:off x="923544" y="865823"/>
            <a:ext cx="5010912" cy="2688336"/>
          </a:xfrm>
          <a:prstGeom prst="rect">
            <a:avLst/>
          </a:prstGeom>
          <a:solidFill>
            <a:srgbClr val="CCC6F5"/>
          </a:solidFill>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3200" b="1" i="1" dirty="0">
                <a:latin typeface="Source Sans Pro Black" panose="020B0503030403020204" pitchFamily="34" charset="0"/>
                <a:ea typeface="Source Serif Pro" panose="02040603050405020204" pitchFamily="18" charset="0"/>
              </a:rPr>
              <a:t>Question 3  </a:t>
            </a:r>
          </a:p>
          <a:p>
            <a:pPr algn="ctr"/>
            <a:r>
              <a:rPr lang="en-US" sz="3200" b="1" i="1" dirty="0">
                <a:latin typeface="Source Sans Pro Black" panose="020B0503030403020204" pitchFamily="34" charset="0"/>
                <a:ea typeface="Source Serif Pro" panose="02040603050405020204" pitchFamily="18" charset="0"/>
              </a:rPr>
              <a:t>Reflection </a:t>
            </a:r>
          </a:p>
        </p:txBody>
      </p:sp>
      <p:sp>
        <p:nvSpPr>
          <p:cNvPr id="2" name="Rectangle 1">
            <a:extLst>
              <a:ext uri="{FF2B5EF4-FFF2-40B4-BE49-F238E27FC236}">
                <a16:creationId xmlns:a16="http://schemas.microsoft.com/office/drawing/2014/main" id="{071D88E8-0EFC-24C8-40A7-04A2FC797A6F}"/>
              </a:ext>
            </a:extLst>
          </p:cNvPr>
          <p:cNvSpPr/>
          <p:nvPr/>
        </p:nvSpPr>
        <p:spPr>
          <a:xfrm>
            <a:off x="3485724" y="8260596"/>
            <a:ext cx="2448732" cy="387458"/>
          </a:xfrm>
          <a:prstGeom prst="rect">
            <a:avLst/>
          </a:prstGeom>
          <a:solidFill>
            <a:srgbClr val="CCC6F5"/>
          </a:solidFill>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b="1" dirty="0">
                <a:latin typeface="Source Sans Pro" panose="020B0503030403020204" pitchFamily="34" charset="0"/>
                <a:ea typeface="Source Serif Pro" panose="02040603050405020204" pitchFamily="18" charset="0"/>
              </a:rPr>
              <a:t>Source Sans pro </a:t>
            </a:r>
          </a:p>
        </p:txBody>
      </p:sp>
    </p:spTree>
    <p:extLst>
      <p:ext uri="{BB962C8B-B14F-4D97-AF65-F5344CB8AC3E}">
        <p14:creationId xmlns:p14="http://schemas.microsoft.com/office/powerpoint/2010/main" val="22228575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2C9FF">
            <a:alpha val="53000"/>
          </a:srgb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A39879-1A0F-260A-D8CC-78DA9D9C7F84}"/>
              </a:ext>
            </a:extLst>
          </p:cNvPr>
          <p:cNvSpPr/>
          <p:nvPr/>
        </p:nvSpPr>
        <p:spPr>
          <a:xfrm>
            <a:off x="942975" y="842963"/>
            <a:ext cx="4986338" cy="828675"/>
          </a:xfrm>
          <a:prstGeom prst="rect">
            <a:avLst/>
          </a:prstGeom>
          <a:noFill/>
          <a:ln>
            <a:noFill/>
          </a:ln>
        </p:spPr>
        <p:style>
          <a:lnRef idx="2">
            <a:schemeClr val="accent3"/>
          </a:lnRef>
          <a:fillRef idx="1">
            <a:schemeClr val="lt1"/>
          </a:fillRef>
          <a:effectRef idx="0">
            <a:schemeClr val="accent3"/>
          </a:effectRef>
          <a:fontRef idx="minor">
            <a:schemeClr val="dk1"/>
          </a:fontRef>
        </p:style>
        <p:txBody>
          <a:bodyPr rtlCol="0" anchor="ctr"/>
          <a:lstStyle/>
          <a:p>
            <a:r>
              <a:rPr lang="en-US" sz="1800" b="1" i="1" dirty="0">
                <a:latin typeface="Source Sans Pro Black" panose="020B0503030403020204" pitchFamily="34" charset="0"/>
              </a:rPr>
              <a:t>Learning point 1 </a:t>
            </a:r>
          </a:p>
          <a:p>
            <a:r>
              <a:rPr lang="en-US" sz="1800" b="1" i="1" dirty="0">
                <a:latin typeface="Source Sans Pro Black" panose="020B0503030403020204" pitchFamily="34" charset="0"/>
              </a:rPr>
              <a:t>Value of iteration (multiple versions) to arrive at final design  </a:t>
            </a:r>
          </a:p>
        </p:txBody>
      </p:sp>
      <p:sp>
        <p:nvSpPr>
          <p:cNvPr id="3" name="Rectangle 2">
            <a:extLst>
              <a:ext uri="{FF2B5EF4-FFF2-40B4-BE49-F238E27FC236}">
                <a16:creationId xmlns:a16="http://schemas.microsoft.com/office/drawing/2014/main" id="{69B9C15A-5238-A2A4-D069-9D960EA68594}"/>
              </a:ext>
            </a:extLst>
          </p:cNvPr>
          <p:cNvSpPr/>
          <p:nvPr/>
        </p:nvSpPr>
        <p:spPr>
          <a:xfrm>
            <a:off x="942975" y="1757364"/>
            <a:ext cx="4986338" cy="7305674"/>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r>
              <a:rPr lang="en-SG" sz="1400" dirty="0">
                <a:latin typeface="Source Sans Pro" panose="020B0503030403020204" pitchFamily="34" charset="0"/>
              </a:rPr>
              <a:t>“what I meant by iteration is that  the process of producing the final design after creating multiple versions through critical thinking , applying various design concepts for effective communication.”</a:t>
            </a:r>
          </a:p>
          <a:p>
            <a:endParaRPr lang="en-SG" sz="1400" dirty="0">
              <a:latin typeface="Source Sans Pro" panose="020B0503030403020204" pitchFamily="34" charset="0"/>
            </a:endParaRPr>
          </a:p>
          <a:p>
            <a:r>
              <a:rPr lang="en-SG" sz="1400" dirty="0">
                <a:latin typeface="Source Sans Pro" panose="020B0503030403020204" pitchFamily="34" charset="0"/>
              </a:rPr>
              <a:t>Through this document design one particular learning point which inspired and which paved the way for my personal development is “ the process of design iteration” which helped me to understand the interaction between various design elements that affects the quality of the document .</a:t>
            </a:r>
          </a:p>
          <a:p>
            <a:endParaRPr lang="en-SG" sz="1400" dirty="0">
              <a:latin typeface="Source Sans Pro" panose="020B0503030403020204" pitchFamily="34" charset="0"/>
            </a:endParaRPr>
          </a:p>
          <a:p>
            <a:r>
              <a:rPr lang="en-SG" sz="1400" b="1" dirty="0">
                <a:latin typeface="Source Sans Pro" panose="020B0503030403020204" pitchFamily="34" charset="0"/>
              </a:rPr>
              <a:t>Feelings and Reactions </a:t>
            </a:r>
          </a:p>
          <a:p>
            <a:r>
              <a:rPr lang="en-SG" sz="1400" dirty="0">
                <a:latin typeface="Source Sans Pro" panose="020B0503030403020204" pitchFamily="34" charset="0"/>
              </a:rPr>
              <a:t> Initially during the lectures I thought it would be easy and the same not so effective to try various elements and arrive at final version after numerous versions, but once I did the assignments , I found out that these process is really useful ,challenging as it involves critical thinking and applying various design principles in the right way . </a:t>
            </a:r>
          </a:p>
          <a:p>
            <a:endParaRPr lang="en-SG" sz="1400" dirty="0">
              <a:latin typeface="Source Sans Pro" panose="020B0503030403020204" pitchFamily="34" charset="0"/>
            </a:endParaRPr>
          </a:p>
          <a:p>
            <a:r>
              <a:rPr lang="en-SG" sz="1400" b="1" dirty="0">
                <a:latin typeface="Source Sans Pro" panose="020B0503030403020204" pitchFamily="34" charset="0"/>
              </a:rPr>
              <a:t>Evaluation and Analysis </a:t>
            </a:r>
          </a:p>
          <a:p>
            <a:r>
              <a:rPr lang="en-SG" sz="1400" dirty="0">
                <a:latin typeface="Source Sans Pro" panose="020B0503030403020204" pitchFamily="34" charset="0"/>
              </a:rPr>
              <a:t>This learning point helped me to develop a deeper understanding of the co-relation between various design elements. By experimenting with different combinations of design elements like  typography, color, visuals, and imagery, I understood how each element affects the overall look and feel of the design. This process of creating multiple versions of the design also helped  to identify potential design issues and errors early in the design process. By creating multiple versions of the design and evaluating each iteration, I was able to  catch and correct any issues before the final design is produced. This saves time and resources and ensures that the final design aligns to intended purpose and effectively communicates the content to the audience.</a:t>
            </a:r>
            <a:endParaRPr lang="en-SG" sz="1400" b="1" dirty="0">
              <a:latin typeface="Source Sans Pro" panose="020B0503030403020204" pitchFamily="34" charset="0"/>
            </a:endParaRPr>
          </a:p>
          <a:p>
            <a:endParaRPr lang="en-SG" sz="1400" dirty="0">
              <a:latin typeface="Source Sans Pro" panose="020B0503030403020204" pitchFamily="34" charset="0"/>
            </a:endParaRPr>
          </a:p>
          <a:p>
            <a:endParaRPr lang="en-SG" sz="1400" dirty="0">
              <a:latin typeface="Source Sans Pro" panose="020B0503030403020204" pitchFamily="34" charset="0"/>
            </a:endParaRPr>
          </a:p>
          <a:p>
            <a:endParaRPr lang="en-SG" sz="1400" dirty="0">
              <a:latin typeface="Source Sans Pro" panose="020B0503030403020204" pitchFamily="34" charset="0"/>
            </a:endParaRPr>
          </a:p>
        </p:txBody>
      </p:sp>
    </p:spTree>
    <p:extLst>
      <p:ext uri="{BB962C8B-B14F-4D97-AF65-F5344CB8AC3E}">
        <p14:creationId xmlns:p14="http://schemas.microsoft.com/office/powerpoint/2010/main" val="5689705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D2C9FF">
            <a:alpha val="53000"/>
          </a:srgb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6174D16-0BBA-4DD1-83D6-1CA565701F08}"/>
              </a:ext>
            </a:extLst>
          </p:cNvPr>
          <p:cNvSpPr/>
          <p:nvPr/>
        </p:nvSpPr>
        <p:spPr>
          <a:xfrm>
            <a:off x="900113" y="842963"/>
            <a:ext cx="5029200" cy="3143250"/>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r>
              <a:rPr lang="en-SG" sz="1400" b="1" dirty="0">
                <a:latin typeface="Source Sans Pro" panose="020B0503030403020204" pitchFamily="34" charset="0"/>
              </a:rPr>
              <a:t>Action Plan </a:t>
            </a:r>
          </a:p>
          <a:p>
            <a:r>
              <a:rPr lang="en-SG" sz="1400" dirty="0">
                <a:latin typeface="Source Sans Pro" panose="020B0503030403020204" pitchFamily="34" charset="0"/>
              </a:rPr>
              <a:t>These insights gained will help me make more informed decisions about which  design elements to use in future designs and how to combine them in  way that effectively communicates the intended message. In future my plan is to incorporate the process of design iteration into my  future works as a fundament- al part of my design process. To further improve my designing capabilities, I can also seek feedback from colleagues , audience and higher officials throughout the design process, using their insights to refine the design and produce a more impactful and visually appealing  final design. I will also continue to develop my critical thinking skills and apply various design principles to improve the readability of my designs .</a:t>
            </a:r>
          </a:p>
          <a:p>
            <a:endParaRPr lang="en-US" dirty="0"/>
          </a:p>
        </p:txBody>
      </p:sp>
      <p:sp>
        <p:nvSpPr>
          <p:cNvPr id="5" name="Rectangle 4">
            <a:extLst>
              <a:ext uri="{FF2B5EF4-FFF2-40B4-BE49-F238E27FC236}">
                <a16:creationId xmlns:a16="http://schemas.microsoft.com/office/drawing/2014/main" id="{A2FF2004-13ED-F0FB-E294-1F5E62FEDC14}"/>
              </a:ext>
            </a:extLst>
          </p:cNvPr>
          <p:cNvSpPr/>
          <p:nvPr/>
        </p:nvSpPr>
        <p:spPr>
          <a:xfrm>
            <a:off x="900113" y="4543425"/>
            <a:ext cx="5029200" cy="842963"/>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r>
              <a:rPr lang="en-US" sz="1800" b="1" i="1" dirty="0">
                <a:latin typeface="Source Sans Pro Black" panose="020B0503030403020204" pitchFamily="34" charset="0"/>
              </a:rPr>
              <a:t>Learning point 2 </a:t>
            </a:r>
          </a:p>
          <a:p>
            <a:r>
              <a:rPr lang="en-US" sz="1800" b="1" i="1" dirty="0">
                <a:latin typeface="Source Sans Pro Black" panose="020B0503030403020204" pitchFamily="34" charset="0"/>
              </a:rPr>
              <a:t>Time Management </a:t>
            </a:r>
          </a:p>
        </p:txBody>
      </p:sp>
      <p:sp>
        <p:nvSpPr>
          <p:cNvPr id="6" name="Rectangle 5">
            <a:extLst>
              <a:ext uri="{FF2B5EF4-FFF2-40B4-BE49-F238E27FC236}">
                <a16:creationId xmlns:a16="http://schemas.microsoft.com/office/drawing/2014/main" id="{203FF5C7-7140-1118-501A-A27FAE0BC21C}"/>
              </a:ext>
            </a:extLst>
          </p:cNvPr>
          <p:cNvSpPr/>
          <p:nvPr/>
        </p:nvSpPr>
        <p:spPr>
          <a:xfrm>
            <a:off x="900113" y="5500688"/>
            <a:ext cx="5029200" cy="3557587"/>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r>
              <a:rPr lang="en-US" sz="1400" dirty="0">
                <a:latin typeface="Source Sans Pro" panose="020B0503030403020204" pitchFamily="34" charset="0"/>
              </a:rPr>
              <a:t>Throughout the process of making this design document I understood the importance of effective time management in completing a final design successfully. Managing time is important to ensure that all aspects of the document are completed on time , covers all the content given in the work file and design must be of high standard. </a:t>
            </a:r>
          </a:p>
          <a:p>
            <a:endParaRPr lang="en-US" sz="1400" dirty="0">
              <a:latin typeface="Source Sans Pro" panose="020B0503030403020204" pitchFamily="34" charset="0"/>
            </a:endParaRPr>
          </a:p>
          <a:p>
            <a:r>
              <a:rPr lang="en-SG" sz="1400" b="1" dirty="0">
                <a:latin typeface="Source Sans Pro" panose="020B0503030403020204" pitchFamily="34" charset="0"/>
              </a:rPr>
              <a:t>Feelings and Reactions </a:t>
            </a:r>
          </a:p>
          <a:p>
            <a:r>
              <a:rPr lang="en-SG" sz="1400" dirty="0">
                <a:latin typeface="Source Sans Pro" panose="020B0503030403020204" pitchFamily="34" charset="0"/>
              </a:rPr>
              <a:t>I found managing time to be quit challenging as I started to do this assignment. But was able to do it successfully on time .</a:t>
            </a:r>
          </a:p>
          <a:p>
            <a:endParaRPr lang="en-SG" sz="1400" dirty="0">
              <a:latin typeface="Source Sans Pro" panose="020B0503030403020204" pitchFamily="34" charset="0"/>
            </a:endParaRPr>
          </a:p>
          <a:p>
            <a:r>
              <a:rPr lang="en-SG" sz="1400" b="1" dirty="0">
                <a:latin typeface="Source Sans Pro" panose="020B0503030403020204" pitchFamily="34" charset="0"/>
              </a:rPr>
              <a:t>Evaluation and Analysis </a:t>
            </a:r>
          </a:p>
          <a:p>
            <a:r>
              <a:rPr lang="en-SG" sz="1400" dirty="0">
                <a:latin typeface="Source Sans Pro" panose="020B0503030403020204" pitchFamily="34" charset="0"/>
              </a:rPr>
              <a:t>Effective time management is a crucial skill for any project, including document design. Through this assignment , I had to to manage my time effectively to meet deadlines, balance competing priorities, and ensure that the final design was of high</a:t>
            </a:r>
            <a:endParaRPr lang="en-SG" sz="1400" b="1" dirty="0">
              <a:latin typeface="Source Sans Pro" panose="020B0503030403020204" pitchFamily="34" charset="0"/>
            </a:endParaRPr>
          </a:p>
          <a:p>
            <a:endParaRPr lang="en-SG" sz="1400" b="1" dirty="0">
              <a:latin typeface="Source Sans Pro" panose="020B0503030403020204" pitchFamily="34" charset="0"/>
            </a:endParaRPr>
          </a:p>
          <a:p>
            <a:endParaRPr lang="en-US" sz="1400" dirty="0">
              <a:latin typeface="Source Sans Pro" panose="020B0503030403020204" pitchFamily="34" charset="0"/>
            </a:endParaRPr>
          </a:p>
          <a:p>
            <a:endParaRPr lang="en-US" sz="1400" dirty="0">
              <a:latin typeface="Source Sans Pro" panose="020B0503030403020204" pitchFamily="34" charset="0"/>
            </a:endParaRPr>
          </a:p>
          <a:p>
            <a:endParaRPr lang="en-US" sz="1400" dirty="0">
              <a:latin typeface="Source Sans Pro" panose="020B0503030403020204" pitchFamily="34" charset="0"/>
            </a:endParaRPr>
          </a:p>
        </p:txBody>
      </p:sp>
    </p:spTree>
    <p:extLst>
      <p:ext uri="{BB962C8B-B14F-4D97-AF65-F5344CB8AC3E}">
        <p14:creationId xmlns:p14="http://schemas.microsoft.com/office/powerpoint/2010/main" val="31523462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D2C9FF">
            <a:alpha val="53000"/>
          </a:srgb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0F23CB0-1024-1794-7061-80C53094B107}"/>
              </a:ext>
            </a:extLst>
          </p:cNvPr>
          <p:cNvSpPr/>
          <p:nvPr/>
        </p:nvSpPr>
        <p:spPr>
          <a:xfrm>
            <a:off x="928688" y="842963"/>
            <a:ext cx="4986337" cy="7315200"/>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r>
              <a:rPr lang="en-SG" sz="1400" dirty="0">
                <a:latin typeface="Source Sans Pro" panose="020B0503030403020204" pitchFamily="34" charset="0"/>
              </a:rPr>
              <a:t>quality and the content is very well communicated to the audience. One key benefit of effective time management is that it helps to reduce stress and increase productivity. By breaking down the  document into multiple sections and allocating time for each section , avoided my last-minute rush and  helped me to produce final design . Deciding on which color to choose was a major task for me and spend quite some time on that , but eventually selected three colors while selecting the typeface was quick provided ,my prior exploration and experimentation  done on typefaces on TMA. Similarly  removing the reductant information to avoid clustering of words was quite time consuming initially , but then found out a way by concentrating on the critical information and then reducing less important information and presenting them in the infographics for readability.</a:t>
            </a:r>
          </a:p>
          <a:p>
            <a:endParaRPr lang="en-SG" sz="1400" dirty="0">
              <a:latin typeface="Source Sans Pro" panose="020B0503030403020204" pitchFamily="34" charset="0"/>
            </a:endParaRPr>
          </a:p>
          <a:p>
            <a:r>
              <a:rPr lang="en-SG" sz="1400" b="1" dirty="0">
                <a:latin typeface="Source Sans Pro" panose="020B0503030403020204" pitchFamily="34" charset="0"/>
              </a:rPr>
              <a:t>Action Plan</a:t>
            </a:r>
          </a:p>
          <a:p>
            <a:r>
              <a:rPr lang="en-SG" sz="1400" dirty="0">
                <a:latin typeface="Source Sans Pro" panose="020B0503030403020204" pitchFamily="34" charset="0"/>
              </a:rPr>
              <a:t>Time management allows for efficient use of the resources provided . By allotting time and resource properly we could effectively fulfil our task , avoid duplication of work , avoid errors or omissions, incorporate critical thinking , apply design principles to create visually appealing and readable final design.</a:t>
            </a:r>
          </a:p>
          <a:p>
            <a:r>
              <a:rPr lang="en-SG" sz="1400" dirty="0">
                <a:latin typeface="Source Sans Pro" panose="020B0503030403020204" pitchFamily="34" charset="0"/>
              </a:rPr>
              <a:t>In future , I will incorporate time management by applying few of the knowledge obtained through this document .</a:t>
            </a:r>
          </a:p>
          <a:p>
            <a:r>
              <a:rPr lang="en-SG" sz="1400" dirty="0">
                <a:latin typeface="Source Sans Pro" panose="020B0503030403020204" pitchFamily="34" charset="0"/>
              </a:rPr>
              <a:t>To incorporate time management skills in future works , I would </a:t>
            </a:r>
          </a:p>
          <a:p>
            <a:r>
              <a:rPr lang="en-SG" sz="1400" dirty="0">
                <a:latin typeface="Source Sans Pro" panose="020B0503030403020204" pitchFamily="34" charset="0"/>
              </a:rPr>
              <a:t>Prioritise tasks , Create a timeline , thorough research of resource and its utilization , critical thinking and design principles and reflect on the process so that I would avoid errors .</a:t>
            </a:r>
          </a:p>
          <a:p>
            <a:r>
              <a:rPr lang="en-SG" sz="1400" dirty="0">
                <a:latin typeface="Source Sans Pro" panose="020B0503030403020204" pitchFamily="34" charset="0"/>
              </a:rPr>
              <a:t>  </a:t>
            </a:r>
          </a:p>
        </p:txBody>
      </p:sp>
    </p:spTree>
    <p:extLst>
      <p:ext uri="{BB962C8B-B14F-4D97-AF65-F5344CB8AC3E}">
        <p14:creationId xmlns:p14="http://schemas.microsoft.com/office/powerpoint/2010/main" val="11726974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D2C9FF">
            <a:alpha val="53000"/>
          </a:srgb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ABE7B6D-EFEE-89BB-6D09-E46811E04BDA}"/>
              </a:ext>
            </a:extLst>
          </p:cNvPr>
          <p:cNvSpPr/>
          <p:nvPr/>
        </p:nvSpPr>
        <p:spPr>
          <a:xfrm>
            <a:off x="923544" y="865823"/>
            <a:ext cx="5010912" cy="2688336"/>
          </a:xfrm>
          <a:prstGeom prst="rect">
            <a:avLst/>
          </a:prstGeom>
          <a:solidFill>
            <a:srgbClr val="CCC6F5"/>
          </a:solidFill>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3200" b="1" i="1" dirty="0">
                <a:latin typeface="Source Sans Pro Black" panose="020B0503030403020204" pitchFamily="34" charset="0"/>
                <a:ea typeface="Source Serif Pro" panose="02040603050405020204" pitchFamily="18" charset="0"/>
              </a:rPr>
              <a:t>References </a:t>
            </a:r>
          </a:p>
        </p:txBody>
      </p:sp>
      <p:sp>
        <p:nvSpPr>
          <p:cNvPr id="2" name="Rectangle 1">
            <a:extLst>
              <a:ext uri="{FF2B5EF4-FFF2-40B4-BE49-F238E27FC236}">
                <a16:creationId xmlns:a16="http://schemas.microsoft.com/office/drawing/2014/main" id="{8265B92D-BF32-AD20-EC3E-AC5D604F1496}"/>
              </a:ext>
            </a:extLst>
          </p:cNvPr>
          <p:cNvSpPr/>
          <p:nvPr/>
        </p:nvSpPr>
        <p:spPr>
          <a:xfrm>
            <a:off x="3485724" y="8260596"/>
            <a:ext cx="2448732" cy="387458"/>
          </a:xfrm>
          <a:prstGeom prst="rect">
            <a:avLst/>
          </a:prstGeom>
          <a:solidFill>
            <a:srgbClr val="CCC6F5"/>
          </a:solidFill>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b="1" dirty="0">
                <a:latin typeface="Source Sans Pro" panose="020B0503030403020204" pitchFamily="34" charset="0"/>
                <a:ea typeface="Source Serif Pro" panose="02040603050405020204" pitchFamily="18" charset="0"/>
              </a:rPr>
              <a:t>Source Sans pro </a:t>
            </a:r>
          </a:p>
        </p:txBody>
      </p:sp>
    </p:spTree>
    <p:extLst>
      <p:ext uri="{BB962C8B-B14F-4D97-AF65-F5344CB8AC3E}">
        <p14:creationId xmlns:p14="http://schemas.microsoft.com/office/powerpoint/2010/main" val="17384003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D2C9FF">
            <a:alpha val="43626"/>
          </a:srgb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A2CDD7D-6AFD-4D04-CE6F-3A9448334A46}"/>
              </a:ext>
            </a:extLst>
          </p:cNvPr>
          <p:cNvSpPr/>
          <p:nvPr/>
        </p:nvSpPr>
        <p:spPr>
          <a:xfrm>
            <a:off x="945397" y="867905"/>
            <a:ext cx="4990454" cy="3099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Source Sans Pro" panose="020B0503030403020204" pitchFamily="34" charset="0"/>
              </a:rPr>
              <a:t>References</a:t>
            </a:r>
            <a:r>
              <a:rPr lang="en-US" dirty="0"/>
              <a:t> </a:t>
            </a:r>
          </a:p>
        </p:txBody>
      </p:sp>
      <p:sp>
        <p:nvSpPr>
          <p:cNvPr id="4" name="Rectangle 3">
            <a:extLst>
              <a:ext uri="{FF2B5EF4-FFF2-40B4-BE49-F238E27FC236}">
                <a16:creationId xmlns:a16="http://schemas.microsoft.com/office/drawing/2014/main" id="{06D216E1-6C16-E688-1EE7-1E72DCBC4104}"/>
              </a:ext>
            </a:extLst>
          </p:cNvPr>
          <p:cNvSpPr/>
          <p:nvPr/>
        </p:nvSpPr>
        <p:spPr>
          <a:xfrm>
            <a:off x="945397" y="1301858"/>
            <a:ext cx="4990454" cy="77646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457200" indent="-457200"/>
            <a:r>
              <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rPr>
              <a:t>BURGESS, M. (2018, February 16). What is the Internet of Things? WIRED explains. </a:t>
            </a:r>
            <a:r>
              <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hlinkClick r:id="rId2"/>
              </a:rPr>
              <a:t>https://www.wired.co.uk/article/internet-of-things-what-is-explained-iot</a:t>
            </a:r>
            <a:endPar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endParaRPr>
          </a:p>
          <a:p>
            <a:pPr marL="457200" indent="-457200"/>
            <a:endPar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endParaRPr>
          </a:p>
          <a:p>
            <a:pPr marL="457200" indent="-457200"/>
            <a:r>
              <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rPr>
              <a:t>What Is IoT (Internet of Things)? (n.d.). </a:t>
            </a:r>
            <a:r>
              <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hlinkClick r:id="rId3"/>
              </a:rPr>
              <a:t>https://aws.amazon.com/what-is/iot/</a:t>
            </a:r>
            <a:endPar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endParaRPr>
          </a:p>
          <a:p>
            <a:pPr marL="457200" indent="-457200"/>
            <a:endPar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endParaRPr>
          </a:p>
          <a:p>
            <a:pPr marL="457200" indent="-457200"/>
            <a:r>
              <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rPr>
              <a:t>Salesforce. (n.d.). The Internet of Things - building smart machines. </a:t>
            </a:r>
            <a:r>
              <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hlinkClick r:id="rId4"/>
              </a:rPr>
              <a:t>https://www.salesforce.com/ap/crm/internet-of-things/</a:t>
            </a:r>
            <a:endPar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endParaRPr>
          </a:p>
          <a:p>
            <a:pPr marL="457200" indent="-457200"/>
            <a:endPar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endParaRPr>
          </a:p>
          <a:p>
            <a:pPr marL="457200" indent="-457200"/>
            <a:r>
              <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rPr>
              <a:t>Morgan, J. (2014, May 13). A Simple Explanation Of 'The Internet </a:t>
            </a:r>
            <a:r>
              <a:rPr lang="en-US" sz="1400" kern="100" dirty="0" err="1">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rPr>
              <a:t>OfThings</a:t>
            </a:r>
            <a:r>
              <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rPr>
              <a:t>'.</a:t>
            </a:r>
            <a:r>
              <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hlinkClick r:id="rId5"/>
              </a:rPr>
              <a:t>https://www.forbes.com/sites/jacobmorgan/2014/05/13/simple-explanation-internet-things-that-anyone-can-understand/?sh=37fcb2381d09</a:t>
            </a:r>
            <a:endPar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endParaRPr>
          </a:p>
          <a:p>
            <a:pPr marL="457200" indent="-457200"/>
            <a:endPar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endParaRPr>
          </a:p>
          <a:p>
            <a:pPr marL="457200" indent="-457200"/>
            <a:r>
              <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rPr>
              <a:t>George, R. (2023, February 6). What Is IoT (Internet Of Things) &amp; How Can It Help Your Business? </a:t>
            </a:r>
            <a:r>
              <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hlinkClick r:id="rId6"/>
              </a:rPr>
              <a:t>https://webo.digital/blog/what-is-iot-how-iot-helps-businesses/</a:t>
            </a:r>
            <a:endPar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endParaRPr>
          </a:p>
          <a:p>
            <a:pPr marL="457200" indent="-457200"/>
            <a:endParaRPr lang="en-SG"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endParaRPr>
          </a:p>
          <a:p>
            <a:pPr marL="457200" indent="-457200"/>
            <a:r>
              <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rPr>
              <a:t>Mckinsey. (2023, August 17). What is the Internet of Things? </a:t>
            </a:r>
            <a:r>
              <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hlinkClick r:id="rId7"/>
              </a:rPr>
              <a:t>https://www.mckinsey.com/featured-insights/mckinsey-explainers/what-is-the-internet-of-things#/</a:t>
            </a:r>
            <a:endPar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endParaRPr>
          </a:p>
          <a:p>
            <a:pPr marL="457200" indent="-457200"/>
            <a:endParaRPr lang="en-US" sz="1400" kern="100" dirty="0">
              <a:solidFill>
                <a:schemeClr val="tx1"/>
              </a:solidFill>
              <a:latin typeface="Source Sans Pro" panose="020B0503030403020204" pitchFamily="34" charset="0"/>
              <a:ea typeface="Calibri" panose="020F0502020204030204" pitchFamily="34" charset="0"/>
              <a:cs typeface="Times New Roman" panose="02020603050405020304" pitchFamily="18" charset="0"/>
            </a:endParaRPr>
          </a:p>
          <a:p>
            <a:pPr marL="457200" indent="-457200"/>
            <a:r>
              <a:rPr lang="en-US" sz="1400" kern="100" dirty="0">
                <a:solidFill>
                  <a:schemeClr val="tx1"/>
                </a:solidFill>
                <a:latin typeface="Source Sans Pro" panose="020B0503030403020204" pitchFamily="34" charset="0"/>
                <a:cs typeface="Times New Roman" panose="02020603050405020304" pitchFamily="18" charset="0"/>
              </a:rPr>
              <a:t>How AWS IoT works. (n.d.). Retrieved from </a:t>
            </a:r>
            <a:r>
              <a:rPr lang="en-US" sz="1400" kern="100" dirty="0">
                <a:solidFill>
                  <a:schemeClr val="tx1"/>
                </a:solidFill>
                <a:latin typeface="Source Sans Pro" panose="020B0503030403020204" pitchFamily="34" charset="0"/>
                <a:cs typeface="Times New Roman" panose="02020603050405020304" pitchFamily="18" charset="0"/>
                <a:hlinkClick r:id="rId8"/>
              </a:rPr>
              <a:t>https://docs.aws.amazon.com/iot/latest/developerguide/aws-iot-how-it-works.html</a:t>
            </a:r>
            <a:endParaRPr lang="en-US" sz="1400" kern="100" dirty="0">
              <a:solidFill>
                <a:schemeClr val="tx1"/>
              </a:solidFill>
              <a:latin typeface="Source Sans Pro" panose="020B0503030403020204" pitchFamily="34" charset="0"/>
              <a:cs typeface="Times New Roman" panose="02020603050405020304" pitchFamily="18" charset="0"/>
            </a:endParaRPr>
          </a:p>
          <a:p>
            <a:pPr marL="457200" indent="-457200"/>
            <a:endParaRPr lang="en-US" sz="1400" kern="100" dirty="0">
              <a:solidFill>
                <a:schemeClr val="tx1"/>
              </a:solidFill>
              <a:latin typeface="Source Sans Pro" panose="020B0503030403020204" pitchFamily="34" charset="0"/>
              <a:cs typeface="Times New Roman" panose="02020603050405020304" pitchFamily="18" charset="0"/>
            </a:endParaRPr>
          </a:p>
          <a:p>
            <a:pPr marL="457200" indent="-457200"/>
            <a:r>
              <a:rPr lang="en-US" sz="1400" kern="100" dirty="0">
                <a:solidFill>
                  <a:schemeClr val="tx1"/>
                </a:solidFill>
                <a:latin typeface="Source Sans Pro" panose="020B0503030403020204" pitchFamily="34" charset="0"/>
                <a:cs typeface="Times New Roman" panose="02020603050405020304" pitchFamily="18" charset="0"/>
              </a:rPr>
              <a:t>Duggal, N. (2023, February 6). What Are IoT Devices : Definition, Types, and 5 Most Popular for 2023. Retrieved from </a:t>
            </a:r>
            <a:r>
              <a:rPr lang="en-US" sz="1400" kern="100" dirty="0">
                <a:solidFill>
                  <a:schemeClr val="tx1"/>
                </a:solidFill>
                <a:latin typeface="Source Sans Pro" panose="020B0503030403020204" pitchFamily="34" charset="0"/>
                <a:cs typeface="Times New Roman" panose="02020603050405020304" pitchFamily="18" charset="0"/>
                <a:hlinkClick r:id="rId9"/>
              </a:rPr>
              <a:t>https://www.simplilearn.com/iot-devices-article</a:t>
            </a:r>
            <a:endParaRPr lang="en-US" sz="1400" kern="100" dirty="0">
              <a:solidFill>
                <a:schemeClr val="tx1"/>
              </a:solidFill>
              <a:latin typeface="Source Sans Pro" panose="020B0503030403020204" pitchFamily="34" charset="0"/>
              <a:cs typeface="Times New Roman" panose="02020603050405020304" pitchFamily="18" charset="0"/>
            </a:endParaRPr>
          </a:p>
          <a:p>
            <a:pPr marL="457200" indent="-457200"/>
            <a:endParaRPr lang="en-US" sz="1400" kern="100" dirty="0">
              <a:solidFill>
                <a:schemeClr val="tx1"/>
              </a:solidFill>
              <a:latin typeface="Source Sans Pro" panose="020B0503030403020204" pitchFamily="34" charset="0"/>
              <a:cs typeface="Times New Roman" panose="02020603050405020304" pitchFamily="18" charset="0"/>
            </a:endParaRPr>
          </a:p>
          <a:p>
            <a:pPr marL="457200" indent="-457200"/>
            <a:r>
              <a:rPr lang="en-US" sz="1400" kern="100" dirty="0">
                <a:solidFill>
                  <a:schemeClr val="tx1"/>
                </a:solidFill>
                <a:latin typeface="Source Sans Pro" panose="020B0503030403020204" pitchFamily="34" charset="0"/>
                <a:cs typeface="Times New Roman" panose="02020603050405020304" pitchFamily="18" charset="0"/>
              </a:rPr>
              <a:t>Deshpande, C. (2023, April 25). Top 20 Ultimate Internet of Things (IoT) Projects for 2023 . Retrieved from </a:t>
            </a:r>
            <a:r>
              <a:rPr lang="en-US" sz="1400" kern="100" dirty="0">
                <a:solidFill>
                  <a:schemeClr val="tx1"/>
                </a:solidFill>
                <a:latin typeface="Source Sans Pro" panose="020B0503030403020204" pitchFamily="34" charset="0"/>
                <a:cs typeface="Times New Roman" panose="02020603050405020304" pitchFamily="18" charset="0"/>
                <a:hlinkClick r:id="rId10"/>
              </a:rPr>
              <a:t>https://www.simplilearn.com/internet-of-things-iot-projects-article</a:t>
            </a:r>
            <a:endParaRPr lang="en-US" sz="1400" kern="100" dirty="0">
              <a:solidFill>
                <a:schemeClr val="tx1"/>
              </a:solidFill>
              <a:latin typeface="Source Sans Pro" panose="020B0503030403020204" pitchFamily="34" charset="0"/>
              <a:cs typeface="Times New Roman" panose="02020603050405020304" pitchFamily="18" charset="0"/>
            </a:endParaRPr>
          </a:p>
          <a:p>
            <a:pPr marL="457200" indent="-457200"/>
            <a:r>
              <a:rPr lang="en-SG" sz="1400" kern="100" dirty="0">
                <a:solidFill>
                  <a:schemeClr val="tx1"/>
                </a:solidFill>
                <a:latin typeface="Source Sans Pro" panose="020B0503030403020204" pitchFamily="34" charset="0"/>
                <a:cs typeface="Times New Roman" panose="02020603050405020304" pitchFamily="18" charset="0"/>
              </a:rPr>
              <a:t> </a:t>
            </a:r>
          </a:p>
          <a:p>
            <a:pPr marL="457200" indent="-457200"/>
            <a:endParaRPr lang="en-US" sz="1400" kern="100" dirty="0">
              <a:solidFill>
                <a:schemeClr val="tx1"/>
              </a:solidFill>
              <a:latin typeface="Source Sans Pro" panose="020B0503030403020204" pitchFamily="34" charset="0"/>
              <a:cs typeface="Times New Roman" panose="02020603050405020304" pitchFamily="18" charset="0"/>
            </a:endParaRPr>
          </a:p>
          <a:p>
            <a:pPr marL="457200" indent="-457200"/>
            <a:endParaRPr lang="en-SG" sz="1400" kern="100" dirty="0">
              <a:solidFill>
                <a:schemeClr val="tx1"/>
              </a:solidFill>
              <a:latin typeface="Source Sans Pro" panose="020B0503030403020204" pitchFamily="34" charset="0"/>
              <a:cs typeface="Times New Roman" panose="02020603050405020304" pitchFamily="18" charset="0"/>
            </a:endParaRPr>
          </a:p>
          <a:p>
            <a:pPr marL="457200" indent="-457200"/>
            <a:endParaRPr lang="en-SG" sz="1400" kern="100" dirty="0">
              <a:solidFill>
                <a:schemeClr val="tx1"/>
              </a:solidFill>
              <a:latin typeface="Source Sans Pro" panose="020B0503030403020204" pitchFamily="34" charset="0"/>
              <a:cs typeface="Times New Roman" panose="02020603050405020304" pitchFamily="18" charset="0"/>
            </a:endParaRPr>
          </a:p>
          <a:p>
            <a:pPr marL="457200" indent="-457200"/>
            <a:endParaRPr lang="en-US"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endParaRPr>
          </a:p>
          <a:p>
            <a:pPr marL="457200" indent="-457200"/>
            <a:endParaRPr lang="en-SG" sz="1400" kern="100" dirty="0">
              <a:solidFill>
                <a:schemeClr val="tx1"/>
              </a:solidFill>
              <a:effectLst/>
              <a:latin typeface="Source Sans Pro" panose="020B050303040302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8320936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2C9FF">
            <a:alpha val="45000"/>
          </a:srgbClr>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9C0E497-F588-31D8-141C-AF143B8294B7}"/>
              </a:ext>
            </a:extLst>
          </p:cNvPr>
          <p:cNvSpPr/>
          <p:nvPr/>
        </p:nvSpPr>
        <p:spPr>
          <a:xfrm>
            <a:off x="1463953" y="1348614"/>
            <a:ext cx="1946412" cy="1704814"/>
          </a:xfrm>
          <a:prstGeom prst="rect">
            <a:avLst/>
          </a:prstGeom>
          <a:solidFill>
            <a:srgbClr val="787FFA">
              <a:alpha val="49000"/>
            </a:srgbClr>
          </a:solidFill>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400" b="1" i="1" dirty="0">
                <a:latin typeface="Source Sans Pro SemiBold" panose="020B0503030403020204" pitchFamily="34" charset="0"/>
              </a:rPr>
              <a:t>Table of content</a:t>
            </a:r>
          </a:p>
        </p:txBody>
      </p:sp>
      <p:sp>
        <p:nvSpPr>
          <p:cNvPr id="13" name="Rectangle 12">
            <a:extLst>
              <a:ext uri="{FF2B5EF4-FFF2-40B4-BE49-F238E27FC236}">
                <a16:creationId xmlns:a16="http://schemas.microsoft.com/office/drawing/2014/main" id="{D85DBE02-91AE-8A46-B8A8-FA52206CB82F}"/>
              </a:ext>
            </a:extLst>
          </p:cNvPr>
          <p:cNvSpPr/>
          <p:nvPr/>
        </p:nvSpPr>
        <p:spPr>
          <a:xfrm>
            <a:off x="3483047" y="3186927"/>
            <a:ext cx="1946412" cy="1704814"/>
          </a:xfrm>
          <a:prstGeom prst="rect">
            <a:avLst/>
          </a:prstGeom>
          <a:solidFill>
            <a:srgbClr val="787FFA">
              <a:alpha val="49000"/>
            </a:srgbClr>
          </a:solidFill>
          <a:ln>
            <a:noFill/>
          </a:ln>
        </p:spPr>
        <p:style>
          <a:lnRef idx="2">
            <a:schemeClr val="dk1"/>
          </a:lnRef>
          <a:fillRef idx="1">
            <a:schemeClr val="lt1"/>
          </a:fillRef>
          <a:effectRef idx="0">
            <a:schemeClr val="dk1"/>
          </a:effectRef>
          <a:fontRef idx="minor">
            <a:schemeClr val="dk1"/>
          </a:fontRef>
        </p:style>
        <p:txBody>
          <a:bodyPr rtlCol="0" anchor="ctr"/>
          <a:lstStyle/>
          <a:p>
            <a:pPr>
              <a:buClr>
                <a:schemeClr val="bg1"/>
              </a:buClr>
            </a:pPr>
            <a:r>
              <a:rPr lang="en-US" sz="2000" b="1" i="1" dirty="0">
                <a:latin typeface="Source Sans Pro SemiBold" panose="020B0503030403020204" pitchFamily="34" charset="0"/>
              </a:rPr>
              <a:t>Question 2</a:t>
            </a:r>
          </a:p>
          <a:p>
            <a:pPr>
              <a:buClr>
                <a:schemeClr val="bg1"/>
              </a:buClr>
            </a:pPr>
            <a:r>
              <a:rPr lang="en-SG" sz="2000" b="1" i="1" dirty="0">
                <a:latin typeface="Source Sans Pro SemiBold" panose="020B0503030403020204" pitchFamily="34" charset="0"/>
              </a:rPr>
              <a:t>Thinking and</a:t>
            </a:r>
            <a:r>
              <a:rPr lang="en-SG" sz="2000" dirty="0"/>
              <a:t> </a:t>
            </a:r>
            <a:r>
              <a:rPr lang="en-SG" sz="2000" b="1" i="1" dirty="0">
                <a:latin typeface="Source Sans Pro SemiBold" panose="020B0503030403020204" pitchFamily="34" charset="0"/>
              </a:rPr>
              <a:t>Making Process</a:t>
            </a:r>
            <a:endParaRPr lang="en-US" sz="2000" b="1" i="1" dirty="0">
              <a:latin typeface="Source Sans Pro SemiBold" panose="020B0503030403020204" pitchFamily="34" charset="0"/>
            </a:endParaRPr>
          </a:p>
          <a:p>
            <a:r>
              <a:rPr lang="en-US" sz="2000" b="1" i="1" dirty="0">
                <a:solidFill>
                  <a:schemeClr val="bg1"/>
                </a:solidFill>
                <a:latin typeface="Source Sans Pro SemiBold" panose="020B0503030403020204" pitchFamily="34" charset="0"/>
              </a:rPr>
              <a:t>Page no : 14- 19</a:t>
            </a:r>
          </a:p>
        </p:txBody>
      </p:sp>
      <p:sp>
        <p:nvSpPr>
          <p:cNvPr id="15" name="Rectangle 14">
            <a:extLst>
              <a:ext uri="{FF2B5EF4-FFF2-40B4-BE49-F238E27FC236}">
                <a16:creationId xmlns:a16="http://schemas.microsoft.com/office/drawing/2014/main" id="{4829396C-335A-5489-823F-D06016096689}"/>
              </a:ext>
            </a:extLst>
          </p:cNvPr>
          <p:cNvSpPr/>
          <p:nvPr/>
        </p:nvSpPr>
        <p:spPr>
          <a:xfrm>
            <a:off x="3494474" y="5020766"/>
            <a:ext cx="1946412" cy="1704814"/>
          </a:xfrm>
          <a:prstGeom prst="rect">
            <a:avLst/>
          </a:prstGeom>
          <a:solidFill>
            <a:srgbClr val="787FFA">
              <a:alpha val="49000"/>
            </a:srgbClr>
          </a:solidFill>
          <a:ln>
            <a:noFill/>
          </a:ln>
        </p:spPr>
        <p:style>
          <a:lnRef idx="2">
            <a:schemeClr val="dk1"/>
          </a:lnRef>
          <a:fillRef idx="1">
            <a:schemeClr val="lt1"/>
          </a:fillRef>
          <a:effectRef idx="0">
            <a:schemeClr val="dk1"/>
          </a:effectRef>
          <a:fontRef idx="minor">
            <a:schemeClr val="dk1"/>
          </a:fontRef>
        </p:style>
        <p:txBody>
          <a:bodyPr rtlCol="0" anchor="ctr"/>
          <a:lstStyle/>
          <a:p>
            <a:r>
              <a:rPr lang="en-US" sz="1800" b="1" i="1" dirty="0">
                <a:latin typeface="Source Sans Pro SemiBold" panose="020B0503030403020204" pitchFamily="34" charset="0"/>
              </a:rPr>
              <a:t>Question 3 Reflection </a:t>
            </a:r>
          </a:p>
          <a:p>
            <a:r>
              <a:rPr lang="en-US" sz="1800" b="1" i="1" dirty="0">
                <a:solidFill>
                  <a:schemeClr val="bg1"/>
                </a:solidFill>
                <a:latin typeface="Source Sans Pro SemiBold" panose="020B0503030403020204" pitchFamily="34" charset="0"/>
              </a:rPr>
              <a:t>Page no : 20-23</a:t>
            </a:r>
          </a:p>
        </p:txBody>
      </p:sp>
      <p:pic>
        <p:nvPicPr>
          <p:cNvPr id="17" name="Picture 16" descr="A finger pointing at a button&#10;&#10;Description automatically generated with low confidence">
            <a:extLst>
              <a:ext uri="{FF2B5EF4-FFF2-40B4-BE49-F238E27FC236}">
                <a16:creationId xmlns:a16="http://schemas.microsoft.com/office/drawing/2014/main" id="{BE7CBFB6-E641-8522-3C3B-B487950DA8E5}"/>
              </a:ext>
            </a:extLst>
          </p:cNvPr>
          <p:cNvPicPr>
            <a:picLocks noChangeAspect="1"/>
          </p:cNvPicPr>
          <p:nvPr/>
        </p:nvPicPr>
        <p:blipFill>
          <a:blip r:embed="rId2"/>
          <a:stretch>
            <a:fillRect/>
          </a:stretch>
        </p:blipFill>
        <p:spPr>
          <a:xfrm>
            <a:off x="1470328" y="3180419"/>
            <a:ext cx="1952297" cy="1704814"/>
          </a:xfrm>
          <a:prstGeom prst="rect">
            <a:avLst/>
          </a:prstGeom>
        </p:spPr>
      </p:pic>
      <p:sp>
        <p:nvSpPr>
          <p:cNvPr id="18" name="Rectangle 17">
            <a:extLst>
              <a:ext uri="{FF2B5EF4-FFF2-40B4-BE49-F238E27FC236}">
                <a16:creationId xmlns:a16="http://schemas.microsoft.com/office/drawing/2014/main" id="{481934A5-C2B6-E1DC-4196-DC9553B8A54B}"/>
              </a:ext>
            </a:extLst>
          </p:cNvPr>
          <p:cNvSpPr/>
          <p:nvPr/>
        </p:nvSpPr>
        <p:spPr>
          <a:xfrm>
            <a:off x="1463953" y="5020766"/>
            <a:ext cx="1946412" cy="1704814"/>
          </a:xfrm>
          <a:prstGeom prst="rect">
            <a:avLst/>
          </a:prstGeom>
          <a:solidFill>
            <a:srgbClr val="787FFA">
              <a:alpha val="49454"/>
            </a:srgbClr>
          </a:solidFill>
          <a:ln>
            <a:noFill/>
          </a:ln>
        </p:spPr>
        <p:style>
          <a:lnRef idx="2">
            <a:schemeClr val="dk1"/>
          </a:lnRef>
          <a:fillRef idx="1">
            <a:schemeClr val="lt1"/>
          </a:fillRef>
          <a:effectRef idx="0">
            <a:schemeClr val="dk1"/>
          </a:effectRef>
          <a:fontRef idx="minor">
            <a:schemeClr val="dk1"/>
          </a:fontRef>
        </p:style>
        <p:txBody>
          <a:bodyPr rtlCol="0" anchor="ctr"/>
          <a:lstStyle/>
          <a:p>
            <a:pPr>
              <a:buClr>
                <a:schemeClr val="bg1"/>
              </a:buClr>
            </a:pPr>
            <a:r>
              <a:rPr lang="en-US" sz="2000" b="1" i="1" dirty="0">
                <a:latin typeface="Source Sans Pro SemiBold" panose="020B0503030403020204" pitchFamily="34" charset="0"/>
              </a:rPr>
              <a:t>Question 1 </a:t>
            </a:r>
          </a:p>
          <a:p>
            <a:pPr>
              <a:buClr>
                <a:schemeClr val="bg1"/>
              </a:buClr>
            </a:pPr>
            <a:r>
              <a:rPr lang="en-US" sz="2000" b="1" i="1" dirty="0">
                <a:latin typeface="Source Sans Pro SemiBold" panose="020B0503030403020204" pitchFamily="34" charset="0"/>
              </a:rPr>
              <a:t>Final design </a:t>
            </a:r>
          </a:p>
          <a:p>
            <a:r>
              <a:rPr lang="en-US" sz="2000" b="1" i="1" dirty="0">
                <a:solidFill>
                  <a:schemeClr val="bg1"/>
                </a:solidFill>
                <a:latin typeface="Source Sans Pro SemiBold" panose="020B0503030403020204" pitchFamily="34" charset="0"/>
              </a:rPr>
              <a:t>Page no : 4 -13 </a:t>
            </a:r>
          </a:p>
        </p:txBody>
      </p:sp>
      <p:sp>
        <p:nvSpPr>
          <p:cNvPr id="19" name="Rectangle 18">
            <a:extLst>
              <a:ext uri="{FF2B5EF4-FFF2-40B4-BE49-F238E27FC236}">
                <a16:creationId xmlns:a16="http://schemas.microsoft.com/office/drawing/2014/main" id="{FD197E57-3873-2341-89DC-D5864B7AEFAD}"/>
              </a:ext>
            </a:extLst>
          </p:cNvPr>
          <p:cNvSpPr/>
          <p:nvPr/>
        </p:nvSpPr>
        <p:spPr>
          <a:xfrm>
            <a:off x="3526650" y="6854605"/>
            <a:ext cx="1946412" cy="1704814"/>
          </a:xfrm>
          <a:prstGeom prst="rect">
            <a:avLst/>
          </a:prstGeom>
          <a:solidFill>
            <a:srgbClr val="787FFA">
              <a:alpha val="49000"/>
            </a:srgbClr>
          </a:solidFill>
          <a:ln>
            <a:noFill/>
          </a:ln>
        </p:spPr>
        <p:style>
          <a:lnRef idx="2">
            <a:schemeClr val="dk1"/>
          </a:lnRef>
          <a:fillRef idx="1">
            <a:schemeClr val="lt1"/>
          </a:fillRef>
          <a:effectRef idx="0">
            <a:schemeClr val="dk1"/>
          </a:effectRef>
          <a:fontRef idx="minor">
            <a:schemeClr val="dk1"/>
          </a:fontRef>
        </p:style>
        <p:txBody>
          <a:bodyPr rtlCol="0" anchor="ctr"/>
          <a:lstStyle/>
          <a:p>
            <a:r>
              <a:rPr lang="en-US" sz="1800" b="1" i="1" dirty="0">
                <a:solidFill>
                  <a:schemeClr val="tx1"/>
                </a:solidFill>
                <a:latin typeface="Source Sans Pro SemiBold" panose="020B0503030403020204" pitchFamily="34" charset="0"/>
              </a:rPr>
              <a:t>References</a:t>
            </a:r>
            <a:r>
              <a:rPr lang="en-US" sz="1800" b="1" i="1" dirty="0">
                <a:solidFill>
                  <a:schemeClr val="bg1"/>
                </a:solidFill>
                <a:latin typeface="Source Sans Pro SemiBold" panose="020B0503030403020204" pitchFamily="34" charset="0"/>
              </a:rPr>
              <a:t> </a:t>
            </a:r>
          </a:p>
          <a:p>
            <a:r>
              <a:rPr lang="en-US" sz="1800" b="1" i="1" dirty="0">
                <a:solidFill>
                  <a:schemeClr val="bg1"/>
                </a:solidFill>
                <a:latin typeface="Source Sans Pro SemiBold" panose="020B0503030403020204" pitchFamily="34" charset="0"/>
              </a:rPr>
              <a:t>Page no :  24-25 </a:t>
            </a:r>
          </a:p>
        </p:txBody>
      </p:sp>
    </p:spTree>
    <p:extLst>
      <p:ext uri="{BB962C8B-B14F-4D97-AF65-F5344CB8AC3E}">
        <p14:creationId xmlns:p14="http://schemas.microsoft.com/office/powerpoint/2010/main" val="19149991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2C9FF">
            <a:alpha val="45000"/>
          </a:srgb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ABE7B6D-EFEE-89BB-6D09-E46811E04BDA}"/>
              </a:ext>
            </a:extLst>
          </p:cNvPr>
          <p:cNvSpPr/>
          <p:nvPr/>
        </p:nvSpPr>
        <p:spPr>
          <a:xfrm>
            <a:off x="923544" y="822960"/>
            <a:ext cx="5010912" cy="2688336"/>
          </a:xfrm>
          <a:prstGeom prst="rect">
            <a:avLst/>
          </a:prstGeom>
          <a:solidFill>
            <a:srgbClr val="CCC6F5"/>
          </a:solidFill>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3200" b="1" i="1" dirty="0">
                <a:latin typeface="Source Serif Pro SemiBold" panose="02040603050405020204" pitchFamily="18" charset="0"/>
                <a:ea typeface="Source Serif Pro SemiBold" panose="02040603050405020204" pitchFamily="18" charset="0"/>
              </a:rPr>
              <a:t>Question 1 </a:t>
            </a:r>
          </a:p>
          <a:p>
            <a:pPr algn="ctr"/>
            <a:r>
              <a:rPr lang="en-US" sz="3200" b="1" i="1" dirty="0">
                <a:latin typeface="Source Serif Pro SemiBold" panose="02040603050405020204" pitchFamily="18" charset="0"/>
                <a:ea typeface="Source Serif Pro SemiBold" panose="02040603050405020204" pitchFamily="18" charset="0"/>
              </a:rPr>
              <a:t>Final Design </a:t>
            </a:r>
          </a:p>
        </p:txBody>
      </p:sp>
      <p:sp>
        <p:nvSpPr>
          <p:cNvPr id="2" name="Rectangle 1">
            <a:extLst>
              <a:ext uri="{FF2B5EF4-FFF2-40B4-BE49-F238E27FC236}">
                <a16:creationId xmlns:a16="http://schemas.microsoft.com/office/drawing/2014/main" id="{788DBC52-362D-4FCE-8384-64926F9FE198}"/>
              </a:ext>
            </a:extLst>
          </p:cNvPr>
          <p:cNvSpPr/>
          <p:nvPr/>
        </p:nvSpPr>
        <p:spPr>
          <a:xfrm>
            <a:off x="3485724" y="8260596"/>
            <a:ext cx="2448732" cy="387458"/>
          </a:xfrm>
          <a:prstGeom prst="rect">
            <a:avLst/>
          </a:prstGeom>
          <a:solidFill>
            <a:srgbClr val="CCC6F5"/>
          </a:solidFill>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b="1" dirty="0">
                <a:latin typeface="Source Serif Pro" panose="02040603050405020204" pitchFamily="18" charset="0"/>
                <a:ea typeface="Source Serif Pro" panose="02040603050405020204" pitchFamily="18" charset="0"/>
              </a:rPr>
              <a:t>Source serif pro </a:t>
            </a:r>
          </a:p>
        </p:txBody>
      </p:sp>
    </p:spTree>
    <p:extLst>
      <p:ext uri="{BB962C8B-B14F-4D97-AF65-F5344CB8AC3E}">
        <p14:creationId xmlns:p14="http://schemas.microsoft.com/office/powerpoint/2010/main" val="34779963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2C9FF">
            <a:alpha val="45000"/>
          </a:srgb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3631A91-5B97-326D-B8B8-66C584ECFB66}"/>
              </a:ext>
            </a:extLst>
          </p:cNvPr>
          <p:cNvSpPr/>
          <p:nvPr/>
        </p:nvSpPr>
        <p:spPr>
          <a:xfrm>
            <a:off x="914400" y="850392"/>
            <a:ext cx="5029200" cy="813816"/>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r>
              <a:rPr lang="en-SG" sz="1400" b="0" i="0" dirty="0">
                <a:effectLst/>
                <a:latin typeface="Source Serif Pro" panose="02040603050405020204" pitchFamily="18" charset="0"/>
                <a:ea typeface="Source Serif Pro" panose="02040603050405020204" pitchFamily="18" charset="0"/>
              </a:rPr>
              <a:t>There’s a lot of noise now about the Internet of Things (IoT)  and its impact on everything!</a:t>
            </a:r>
            <a:endParaRPr lang="en-US" sz="1400" dirty="0">
              <a:latin typeface="Source Serif Pro" panose="02040603050405020204" pitchFamily="18" charset="0"/>
              <a:ea typeface="Source Serif Pro" panose="02040603050405020204" pitchFamily="18" charset="0"/>
            </a:endParaRPr>
          </a:p>
        </p:txBody>
      </p:sp>
      <p:sp>
        <p:nvSpPr>
          <p:cNvPr id="5" name="Rectangle 4">
            <a:extLst>
              <a:ext uri="{FF2B5EF4-FFF2-40B4-BE49-F238E27FC236}">
                <a16:creationId xmlns:a16="http://schemas.microsoft.com/office/drawing/2014/main" id="{4930D44C-A0E1-DEE6-0C86-71EDE063E1CF}"/>
              </a:ext>
            </a:extLst>
          </p:cNvPr>
          <p:cNvSpPr/>
          <p:nvPr/>
        </p:nvSpPr>
        <p:spPr>
          <a:xfrm>
            <a:off x="914400" y="1773936"/>
            <a:ext cx="5029200" cy="3474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SG" sz="1600" b="1" i="1" dirty="0">
                <a:solidFill>
                  <a:schemeClr val="tx1"/>
                </a:solidFill>
                <a:effectLst/>
                <a:latin typeface="Source Serif Pro SemiBold" panose="02040603050405020204" pitchFamily="18" charset="0"/>
                <a:ea typeface="Source Serif Pro SemiBold" panose="02040603050405020204" pitchFamily="18" charset="0"/>
              </a:rPr>
              <a:t>But what is the Internet of Things ?</a:t>
            </a:r>
            <a:endParaRPr lang="en-US" sz="1600" b="1" i="1" dirty="0">
              <a:solidFill>
                <a:schemeClr val="tx1"/>
              </a:solidFill>
              <a:latin typeface="Source Serif Pro SemiBold" panose="02040603050405020204" pitchFamily="18" charset="0"/>
              <a:ea typeface="Source Serif Pro SemiBold" panose="02040603050405020204" pitchFamily="18" charset="0"/>
            </a:endParaRPr>
          </a:p>
        </p:txBody>
      </p:sp>
      <p:sp>
        <p:nvSpPr>
          <p:cNvPr id="6" name="Rectangle 5">
            <a:extLst>
              <a:ext uri="{FF2B5EF4-FFF2-40B4-BE49-F238E27FC236}">
                <a16:creationId xmlns:a16="http://schemas.microsoft.com/office/drawing/2014/main" id="{9AA4712F-E09D-CCB4-32D4-081680FDC0FA}"/>
              </a:ext>
            </a:extLst>
          </p:cNvPr>
          <p:cNvSpPr/>
          <p:nvPr/>
        </p:nvSpPr>
        <p:spPr>
          <a:xfrm>
            <a:off x="914400" y="2221992"/>
            <a:ext cx="5029200" cy="1764792"/>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73473D3F-6785-F03D-CEF3-D624B743F02D}"/>
              </a:ext>
            </a:extLst>
          </p:cNvPr>
          <p:cNvSpPr/>
          <p:nvPr/>
        </p:nvSpPr>
        <p:spPr>
          <a:xfrm>
            <a:off x="914400" y="2221992"/>
            <a:ext cx="5029200" cy="837313"/>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r>
              <a:rPr lang="en-SG" sz="1400" b="0" i="0" dirty="0">
                <a:effectLst/>
                <a:latin typeface="Source Serif Pro" panose="02040603050405020204" pitchFamily="18" charset="0"/>
                <a:ea typeface="Source Serif Pro" panose="02040603050405020204" pitchFamily="18" charset="0"/>
              </a:rPr>
              <a:t>"</a:t>
            </a:r>
            <a:r>
              <a:rPr lang="en-SG" sz="1400" b="1" i="0" dirty="0">
                <a:effectLst/>
                <a:latin typeface="Source Serif Pro" panose="02040603050405020204" pitchFamily="18" charset="0"/>
                <a:ea typeface="Source Serif Pro" panose="02040603050405020204" pitchFamily="18" charset="0"/>
              </a:rPr>
              <a:t>Simply, the Internet of Things is made up of devices – from simple sensors to smartphones and wearables -connected</a:t>
            </a:r>
            <a:r>
              <a:rPr lang="en-SG" sz="1400" b="0" i="0" dirty="0">
                <a:effectLst/>
                <a:latin typeface="Source Serif Pro" panose="02040603050405020204" pitchFamily="18" charset="0"/>
                <a:ea typeface="Source Serif Pro" panose="02040603050405020204" pitchFamily="18" charset="0"/>
              </a:rPr>
              <a:t>,” </a:t>
            </a:r>
          </a:p>
          <a:p>
            <a:r>
              <a:rPr lang="en-SG" sz="1400" b="0" i="0" dirty="0">
                <a:effectLst/>
                <a:latin typeface="Source Serif Pro" panose="02040603050405020204" pitchFamily="18" charset="0"/>
                <a:ea typeface="Source Serif Pro" panose="02040603050405020204" pitchFamily="18" charset="0"/>
              </a:rPr>
              <a:t>                      -Matthew Evans, the IoT program head at techUK</a:t>
            </a:r>
            <a:endParaRPr lang="en-US" sz="1400" dirty="0">
              <a:latin typeface="Source Serif Pro" panose="02040603050405020204" pitchFamily="18" charset="0"/>
              <a:ea typeface="Source Serif Pro" panose="02040603050405020204" pitchFamily="18" charset="0"/>
            </a:endParaRPr>
          </a:p>
        </p:txBody>
      </p:sp>
      <p:sp>
        <p:nvSpPr>
          <p:cNvPr id="9" name="Rectangle 8">
            <a:extLst>
              <a:ext uri="{FF2B5EF4-FFF2-40B4-BE49-F238E27FC236}">
                <a16:creationId xmlns:a16="http://schemas.microsoft.com/office/drawing/2014/main" id="{9FF2CE06-18DE-C533-5D06-28794351CC9F}"/>
              </a:ext>
            </a:extLst>
          </p:cNvPr>
          <p:cNvSpPr/>
          <p:nvPr/>
        </p:nvSpPr>
        <p:spPr>
          <a:xfrm>
            <a:off x="3518704" y="5471237"/>
            <a:ext cx="2424896" cy="3584371"/>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pPr marL="285750" indent="-285750">
              <a:buClr>
                <a:schemeClr val="tx1"/>
              </a:buClr>
              <a:buFont typeface="Arial" panose="020B0604020202020204" pitchFamily="34" charset="0"/>
              <a:buChar char="•"/>
            </a:pPr>
            <a:r>
              <a:rPr lang="en-SG" sz="1800" b="1" i="0" dirty="0">
                <a:effectLst/>
                <a:latin typeface="Source Serif Pro" panose="02040603050405020204" pitchFamily="18" charset="0"/>
                <a:ea typeface="Source Serif Pro" panose="02040603050405020204" pitchFamily="18" charset="0"/>
              </a:rPr>
              <a:t> </a:t>
            </a:r>
            <a:r>
              <a:rPr lang="en-SG" sz="1400" b="0" i="0" dirty="0">
                <a:effectLst/>
                <a:latin typeface="Source Serif Pro" panose="02040603050405020204" pitchFamily="18" charset="0"/>
                <a:ea typeface="Source Serif Pro" panose="02040603050405020204" pitchFamily="18" charset="0"/>
              </a:rPr>
              <a:t>From controlling home appliances remotely with our  phone to </a:t>
            </a:r>
            <a:r>
              <a:rPr lang="en-SG" sz="1400" b="0" i="0" dirty="0" err="1">
                <a:effectLst/>
                <a:latin typeface="Source Serif Pro" panose="02040603050405020204" pitchFamily="18" charset="0"/>
                <a:ea typeface="Source Serif Pro" panose="02040603050405020204" pitchFamily="18" charset="0"/>
              </a:rPr>
              <a:t>mon</a:t>
            </a:r>
            <a:r>
              <a:rPr lang="en-SG" sz="1400" b="0" i="0" dirty="0">
                <a:effectLst/>
                <a:latin typeface="Source Serif Pro" panose="02040603050405020204" pitchFamily="18" charset="0"/>
                <a:ea typeface="Source Serif Pro" panose="02040603050405020204" pitchFamily="18" charset="0"/>
              </a:rPr>
              <a:t>- </a:t>
            </a:r>
            <a:r>
              <a:rPr lang="en-SG" sz="1400" b="0" i="0" dirty="0" err="1">
                <a:effectLst/>
                <a:latin typeface="Source Serif Pro" panose="02040603050405020204" pitchFamily="18" charset="0"/>
                <a:ea typeface="Source Serif Pro" panose="02040603050405020204" pitchFamily="18" charset="0"/>
              </a:rPr>
              <a:t>itoring</a:t>
            </a:r>
            <a:r>
              <a:rPr lang="en-SG" sz="1400" b="0" i="0" dirty="0">
                <a:effectLst/>
                <a:latin typeface="Source Serif Pro" panose="02040603050405020204" pitchFamily="18" charset="0"/>
                <a:ea typeface="Source Serif Pro" panose="02040603050405020204" pitchFamily="18" charset="0"/>
              </a:rPr>
              <a:t> vehicle perform- </a:t>
            </a:r>
            <a:r>
              <a:rPr lang="en-SG" sz="1400" b="0" i="0" dirty="0" err="1">
                <a:effectLst/>
                <a:latin typeface="Source Serif Pro" panose="02040603050405020204" pitchFamily="18" charset="0"/>
                <a:ea typeface="Source Serif Pro" panose="02040603050405020204" pitchFamily="18" charset="0"/>
              </a:rPr>
              <a:t>ance</a:t>
            </a:r>
            <a:r>
              <a:rPr lang="en-SG" sz="1400" b="0" i="0" dirty="0">
                <a:effectLst/>
                <a:latin typeface="Source Serif Pro" panose="02040603050405020204" pitchFamily="18" charset="0"/>
                <a:ea typeface="Source Serif Pro" panose="02040603050405020204" pitchFamily="18" charset="0"/>
              </a:rPr>
              <a:t> miles away.</a:t>
            </a:r>
          </a:p>
          <a:p>
            <a:pPr marL="285750" indent="-285750">
              <a:buClr>
                <a:schemeClr val="tx1"/>
              </a:buClr>
              <a:buFont typeface="Arial" panose="020B0604020202020204" pitchFamily="34" charset="0"/>
              <a:buChar char="•"/>
            </a:pPr>
            <a:r>
              <a:rPr lang="en-SG" sz="1400" dirty="0">
                <a:latin typeface="Source Serif Pro" panose="02040603050405020204" pitchFamily="18" charset="0"/>
                <a:ea typeface="Source Serif Pro" panose="02040603050405020204" pitchFamily="18" charset="0"/>
              </a:rPr>
              <a:t>P</a:t>
            </a:r>
            <a:r>
              <a:rPr lang="en-SG" sz="1400" b="0" i="0" dirty="0">
                <a:effectLst/>
                <a:latin typeface="Source Serif Pro" panose="02040603050405020204" pitchFamily="18" charset="0"/>
                <a:ea typeface="Source Serif Pro" panose="02040603050405020204" pitchFamily="18" charset="0"/>
              </a:rPr>
              <a:t>rovides real-time data </a:t>
            </a:r>
            <a:r>
              <a:rPr lang="en-SG" sz="1400" b="0" i="0" dirty="0" err="1">
                <a:effectLst/>
                <a:latin typeface="Source Serif Pro" panose="02040603050405020204" pitchFamily="18" charset="0"/>
                <a:ea typeface="Source Serif Pro" panose="02040603050405020204" pitchFamily="18" charset="0"/>
              </a:rPr>
              <a:t>increa</a:t>
            </a:r>
            <a:r>
              <a:rPr lang="en-SG" sz="1400" b="0" i="0" dirty="0">
                <a:effectLst/>
                <a:latin typeface="Source Serif Pro" panose="02040603050405020204" pitchFamily="18" charset="0"/>
                <a:ea typeface="Source Serif Pro" panose="02040603050405020204" pitchFamily="18" charset="0"/>
              </a:rPr>
              <a:t> sing efficiency, convenience, </a:t>
            </a:r>
            <a:r>
              <a:rPr lang="en-SG" sz="1400" dirty="0">
                <a:latin typeface="Source Serif Pro" panose="02040603050405020204" pitchFamily="18" charset="0"/>
                <a:ea typeface="Source Serif Pro" panose="02040603050405020204" pitchFamily="18" charset="0"/>
              </a:rPr>
              <a:t>&amp; </a:t>
            </a:r>
            <a:r>
              <a:rPr lang="en-SG" sz="1400" b="0" i="0" dirty="0">
                <a:effectLst/>
                <a:latin typeface="Source Serif Pro" panose="02040603050405020204" pitchFamily="18" charset="0"/>
                <a:ea typeface="Source Serif Pro" panose="02040603050405020204" pitchFamily="18" charset="0"/>
              </a:rPr>
              <a:t>enables new &amp; innovative applications &amp; services.</a:t>
            </a:r>
          </a:p>
          <a:p>
            <a:pPr marL="285750" indent="-285750">
              <a:buClr>
                <a:schemeClr val="tx1"/>
              </a:buClr>
              <a:buFont typeface="Arial" panose="020B0604020202020204" pitchFamily="34" charset="0"/>
              <a:buChar char="•"/>
            </a:pPr>
            <a:r>
              <a:rPr lang="en-SG" sz="1400" dirty="0">
                <a:latin typeface="Source Serif Pro" panose="02040603050405020204" pitchFamily="18" charset="0"/>
                <a:ea typeface="Source Serif Pro" panose="02040603050405020204" pitchFamily="18" charset="0"/>
              </a:rPr>
              <a:t>C</a:t>
            </a:r>
            <a:r>
              <a:rPr lang="en-SG" sz="1400" b="0" i="0" dirty="0">
                <a:effectLst/>
                <a:latin typeface="Source Serif Pro" panose="02040603050405020204" pitchFamily="18" charset="0"/>
                <a:ea typeface="Source Serif Pro" panose="02040603050405020204" pitchFamily="18" charset="0"/>
              </a:rPr>
              <a:t>an be leveraged in the business world  to drive innovation improve operations and increase profitability.</a:t>
            </a:r>
          </a:p>
          <a:p>
            <a:pPr marL="285750" indent="-285750">
              <a:buFont typeface="Arial" panose="020B0604020202020204" pitchFamily="34" charset="0"/>
              <a:buChar char="•"/>
            </a:pPr>
            <a:endParaRPr lang="en-SG" sz="1400" b="0" i="0" dirty="0">
              <a:effectLst/>
              <a:latin typeface="Source Serif Pro" panose="02040603050405020204" pitchFamily="18" charset="0"/>
              <a:ea typeface="Source Serif Pro" panose="02040603050405020204" pitchFamily="18" charset="0"/>
            </a:endParaRPr>
          </a:p>
          <a:p>
            <a:r>
              <a:rPr lang="en-SG" sz="1600" b="1" i="1" dirty="0">
                <a:effectLst/>
                <a:latin typeface="Source Serif Pro SemiBold" panose="02040603050405020204" pitchFamily="18" charset="0"/>
                <a:ea typeface="Source Serif Pro SemiBold" panose="02040603050405020204" pitchFamily="18" charset="0"/>
              </a:rPr>
              <a:t> </a:t>
            </a:r>
            <a:endParaRPr lang="en-SG" sz="1400" b="0" i="0" dirty="0">
              <a:effectLst/>
              <a:latin typeface="Arial" panose="020B0604020202020204" pitchFamily="34" charset="0"/>
            </a:endParaRPr>
          </a:p>
          <a:p>
            <a:r>
              <a:rPr lang="en-SG" sz="1400" b="0" i="0" dirty="0">
                <a:effectLst/>
                <a:latin typeface="Arial" panose="020B0604020202020204" pitchFamily="34" charset="0"/>
              </a:rPr>
              <a:t>.</a:t>
            </a:r>
            <a:endParaRPr lang="en-US" sz="1400" b="1" i="1" dirty="0">
              <a:latin typeface="Source Serif Pro SemiBold" panose="02040603050405020204" pitchFamily="18" charset="0"/>
              <a:ea typeface="Source Serif Pro SemiBold" panose="02040603050405020204" pitchFamily="18" charset="0"/>
            </a:endParaRPr>
          </a:p>
        </p:txBody>
      </p:sp>
      <p:sp>
        <p:nvSpPr>
          <p:cNvPr id="7" name="Rectangle 6">
            <a:extLst>
              <a:ext uri="{FF2B5EF4-FFF2-40B4-BE49-F238E27FC236}">
                <a16:creationId xmlns:a16="http://schemas.microsoft.com/office/drawing/2014/main" id="{2B9370B7-DFE4-F6A0-4EEB-9C3153DE2164}"/>
              </a:ext>
            </a:extLst>
          </p:cNvPr>
          <p:cNvSpPr/>
          <p:nvPr/>
        </p:nvSpPr>
        <p:spPr>
          <a:xfrm>
            <a:off x="914400" y="3159889"/>
            <a:ext cx="5029200" cy="826895"/>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pPr algn="ctr"/>
            <a:endParaRPr lang="en-SG" sz="1800" b="1" dirty="0">
              <a:solidFill>
                <a:schemeClr val="tx1"/>
              </a:solidFill>
              <a:latin typeface="Source Serif Pro" panose="02040603050405020204" pitchFamily="18" charset="0"/>
              <a:ea typeface="Source Serif Pro" panose="02040603050405020204" pitchFamily="18" charset="0"/>
            </a:endParaRPr>
          </a:p>
          <a:p>
            <a:pPr algn="ctr"/>
            <a:r>
              <a:rPr lang="en-SG" sz="1800" b="1" i="0" dirty="0">
                <a:solidFill>
                  <a:schemeClr val="tx1"/>
                </a:solidFill>
                <a:effectLst/>
                <a:latin typeface="Source Serif Pro" panose="02040603050405020204" pitchFamily="18" charset="0"/>
                <a:ea typeface="Source Serif Pro" panose="02040603050405020204" pitchFamily="18" charset="0"/>
              </a:rPr>
              <a:t>The Internet of Things (IoT)</a:t>
            </a:r>
          </a:p>
          <a:p>
            <a:r>
              <a:rPr lang="en-SG" sz="1400" b="1" i="1" dirty="0">
                <a:effectLst/>
                <a:latin typeface="Source Serif Pro SemiBold" panose="02040603050405020204" pitchFamily="18" charset="0"/>
                <a:ea typeface="Source Serif Pro SemiBold" panose="02040603050405020204" pitchFamily="18" charset="0"/>
              </a:rPr>
              <a:t>IoT has revolutionized how we interact with our environment</a:t>
            </a:r>
          </a:p>
          <a:p>
            <a:pPr algn="ctr"/>
            <a:endParaRPr lang="en-SG" sz="1800" b="1" i="0" dirty="0">
              <a:solidFill>
                <a:schemeClr val="tx1"/>
              </a:solidFill>
              <a:effectLst/>
              <a:latin typeface="Source Serif Pro" panose="02040603050405020204" pitchFamily="18" charset="0"/>
              <a:ea typeface="Source Serif Pro" panose="02040603050405020204" pitchFamily="18" charset="0"/>
            </a:endParaRPr>
          </a:p>
        </p:txBody>
      </p:sp>
      <p:pic>
        <p:nvPicPr>
          <p:cNvPr id="11" name="Picture 10" descr="A close-up of a computer&#10;&#10;Description automatically generated with low confidence">
            <a:extLst>
              <a:ext uri="{FF2B5EF4-FFF2-40B4-BE49-F238E27FC236}">
                <a16:creationId xmlns:a16="http://schemas.microsoft.com/office/drawing/2014/main" id="{15D37902-3593-C2EA-1694-9447974397B5}"/>
              </a:ext>
            </a:extLst>
          </p:cNvPr>
          <p:cNvPicPr>
            <a:picLocks noChangeAspect="1"/>
          </p:cNvPicPr>
          <p:nvPr/>
        </p:nvPicPr>
        <p:blipFill>
          <a:blip r:embed="rId2"/>
          <a:stretch>
            <a:fillRect/>
          </a:stretch>
        </p:blipFill>
        <p:spPr>
          <a:xfrm>
            <a:off x="694480" y="5582990"/>
            <a:ext cx="2734519" cy="3179045"/>
          </a:xfrm>
          <a:prstGeom prst="rect">
            <a:avLst/>
          </a:prstGeom>
        </p:spPr>
      </p:pic>
      <p:sp>
        <p:nvSpPr>
          <p:cNvPr id="12" name="Rectangle 11">
            <a:extLst>
              <a:ext uri="{FF2B5EF4-FFF2-40B4-BE49-F238E27FC236}">
                <a16:creationId xmlns:a16="http://schemas.microsoft.com/office/drawing/2014/main" id="{F62D3250-E0F3-A86F-091B-A72EC8CDB3CF}"/>
              </a:ext>
            </a:extLst>
          </p:cNvPr>
          <p:cNvSpPr/>
          <p:nvPr/>
        </p:nvSpPr>
        <p:spPr>
          <a:xfrm>
            <a:off x="914400" y="4087368"/>
            <a:ext cx="5029200" cy="1283285"/>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pPr marL="285750" indent="-285750">
              <a:buClr>
                <a:schemeClr val="tx1"/>
              </a:buClr>
              <a:buFont typeface="Arial" panose="020B0604020202020204" pitchFamily="34" charset="0"/>
              <a:buChar char="•"/>
            </a:pPr>
            <a:r>
              <a:rPr lang="en-SG" sz="1400" dirty="0">
                <a:latin typeface="Source Serif Pro" panose="02040603050405020204" pitchFamily="18" charset="0"/>
                <a:ea typeface="Source Serif Pro" panose="02040603050405020204" pitchFamily="18" charset="0"/>
              </a:rPr>
              <a:t>A </a:t>
            </a:r>
            <a:r>
              <a:rPr lang="en-SG" sz="1400" b="0" i="0" dirty="0">
                <a:effectLst/>
                <a:latin typeface="Source Serif Pro" panose="02040603050405020204" pitchFamily="18" charset="0"/>
                <a:ea typeface="Source Serif Pro" panose="02040603050405020204" pitchFamily="18" charset="0"/>
              </a:rPr>
              <a:t>powerful interconnected web that brings us into the age of automation, enabling ph</a:t>
            </a:r>
            <a:r>
              <a:rPr lang="en-SG" sz="1400" dirty="0">
                <a:latin typeface="Source Serif Pro" panose="02040603050405020204" pitchFamily="18" charset="0"/>
                <a:ea typeface="Source Serif Pro" panose="02040603050405020204" pitchFamily="18" charset="0"/>
              </a:rPr>
              <a:t>y</a:t>
            </a:r>
            <a:r>
              <a:rPr lang="en-SG" sz="1400" b="0" i="0" dirty="0">
                <a:effectLst/>
                <a:latin typeface="Source Serif Pro" panose="02040603050405020204" pitchFamily="18" charset="0"/>
                <a:ea typeface="Source Serif Pro" panose="02040603050405020204" pitchFamily="18" charset="0"/>
              </a:rPr>
              <a:t>sical objects and devices to talk and act.</a:t>
            </a:r>
          </a:p>
          <a:p>
            <a:pPr marL="285750" indent="-285750">
              <a:buClr>
                <a:schemeClr val="tx1"/>
              </a:buClr>
              <a:buFont typeface="Arial" panose="020B0604020202020204" pitchFamily="34" charset="0"/>
              <a:buChar char="•"/>
            </a:pPr>
            <a:r>
              <a:rPr lang="en-SG" sz="1400" b="0" i="0" dirty="0">
                <a:effectLst/>
                <a:latin typeface="Source Serif Pro" panose="02040603050405020204" pitchFamily="18" charset="0"/>
                <a:ea typeface="Source Serif Pro" panose="02040603050405020204" pitchFamily="18" charset="0"/>
              </a:rPr>
              <a:t>IoT encompasses everything connected to the internet, but it is often used to define objects that "talk" to each other. </a:t>
            </a:r>
          </a:p>
        </p:txBody>
      </p:sp>
    </p:spTree>
    <p:extLst>
      <p:ext uri="{BB962C8B-B14F-4D97-AF65-F5344CB8AC3E}">
        <p14:creationId xmlns:p14="http://schemas.microsoft.com/office/powerpoint/2010/main" val="38411826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2C9FF">
            <a:alpha val="45000"/>
          </a:srgb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AC57290-0A65-DDD4-ADE2-BE777F6E1391}"/>
              </a:ext>
            </a:extLst>
          </p:cNvPr>
          <p:cNvSpPr/>
          <p:nvPr/>
        </p:nvSpPr>
        <p:spPr>
          <a:xfrm>
            <a:off x="932688" y="1289304"/>
            <a:ext cx="1883664" cy="2688336"/>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r>
              <a:rPr lang="en-SG" sz="1400" dirty="0">
                <a:latin typeface="Source Serif Pro" panose="02040603050405020204" pitchFamily="18" charset="0"/>
                <a:ea typeface="Source Serif Pro" panose="02040603050405020204" pitchFamily="18" charset="0"/>
              </a:rPr>
              <a:t>Devices and objects with built-in sensors are connected to an IoT platform, which integrates data from the different devices and applies analytics to share the most </a:t>
            </a:r>
            <a:r>
              <a:rPr lang="en-SG" sz="1400" dirty="0" err="1">
                <a:latin typeface="Source Serif Pro" panose="02040603050405020204" pitchFamily="18" charset="0"/>
                <a:ea typeface="Source Serif Pro" panose="02040603050405020204" pitchFamily="18" charset="0"/>
              </a:rPr>
              <a:t>val</a:t>
            </a:r>
            <a:r>
              <a:rPr lang="en-SG" sz="1400" dirty="0">
                <a:latin typeface="Source Serif Pro" panose="02040603050405020204" pitchFamily="18" charset="0"/>
                <a:ea typeface="Source Serif Pro" panose="02040603050405020204" pitchFamily="18" charset="0"/>
              </a:rPr>
              <a:t>-</a:t>
            </a:r>
            <a:br>
              <a:rPr lang="en-SG" sz="1400" dirty="0">
                <a:latin typeface="Source Serif Pro" panose="02040603050405020204" pitchFamily="18" charset="0"/>
                <a:ea typeface="Source Serif Pro" panose="02040603050405020204" pitchFamily="18" charset="0"/>
              </a:rPr>
            </a:br>
            <a:r>
              <a:rPr lang="en-SG" sz="1400" dirty="0" err="1">
                <a:latin typeface="Source Serif Pro" panose="02040603050405020204" pitchFamily="18" charset="0"/>
                <a:ea typeface="Source Serif Pro" panose="02040603050405020204" pitchFamily="18" charset="0"/>
              </a:rPr>
              <a:t>uable</a:t>
            </a:r>
            <a:r>
              <a:rPr lang="en-SG" sz="1400" dirty="0">
                <a:latin typeface="Source Serif Pro" panose="02040603050405020204" pitchFamily="18" charset="0"/>
                <a:ea typeface="Source Serif Pro" panose="02040603050405020204" pitchFamily="18" charset="0"/>
              </a:rPr>
              <a:t> information with applications </a:t>
            </a:r>
            <a:r>
              <a:rPr lang="en-SG" sz="1400" dirty="0" err="1">
                <a:latin typeface="Source Serif Pro" panose="02040603050405020204" pitchFamily="18" charset="0"/>
                <a:ea typeface="Source Serif Pro" panose="02040603050405020204" pitchFamily="18" charset="0"/>
              </a:rPr>
              <a:t>bu</a:t>
            </a:r>
            <a:r>
              <a:rPr lang="en-SG" sz="1400" dirty="0">
                <a:latin typeface="Source Serif Pro" panose="02040603050405020204" pitchFamily="18" charset="0"/>
                <a:ea typeface="Source Serif Pro" panose="02040603050405020204" pitchFamily="18" charset="0"/>
              </a:rPr>
              <a:t>- </a:t>
            </a:r>
            <a:r>
              <a:rPr lang="en-SG" sz="1400" dirty="0" err="1">
                <a:latin typeface="Source Serif Pro" panose="02040603050405020204" pitchFamily="18" charset="0"/>
                <a:ea typeface="Source Serif Pro" panose="02040603050405020204" pitchFamily="18" charset="0"/>
              </a:rPr>
              <a:t>ilt</a:t>
            </a:r>
            <a:r>
              <a:rPr lang="en-SG" sz="1400" dirty="0">
                <a:latin typeface="Source Serif Pro" panose="02040603050405020204" pitchFamily="18" charset="0"/>
                <a:ea typeface="Source Serif Pro" panose="02040603050405020204" pitchFamily="18" charset="0"/>
              </a:rPr>
              <a:t> to address specific needs</a:t>
            </a:r>
            <a:endParaRPr lang="en-SG" sz="1400" b="1" i="0" dirty="0">
              <a:effectLst/>
              <a:latin typeface="Source Serif Pro" panose="02040603050405020204" pitchFamily="18" charset="0"/>
              <a:ea typeface="Source Serif Pro" panose="02040603050405020204" pitchFamily="18" charset="0"/>
            </a:endParaRPr>
          </a:p>
          <a:p>
            <a:br>
              <a:rPr lang="en-SG" sz="1400" dirty="0">
                <a:latin typeface="Source Serif Pro" panose="02040603050405020204" pitchFamily="18" charset="0"/>
                <a:ea typeface="Source Serif Pro" panose="02040603050405020204" pitchFamily="18" charset="0"/>
              </a:rPr>
            </a:br>
            <a:endParaRPr lang="en-US" sz="1400" dirty="0">
              <a:latin typeface="Source Serif Pro" panose="02040603050405020204" pitchFamily="18" charset="0"/>
              <a:ea typeface="Source Serif Pro" panose="02040603050405020204" pitchFamily="18" charset="0"/>
            </a:endParaRPr>
          </a:p>
        </p:txBody>
      </p:sp>
      <p:pic>
        <p:nvPicPr>
          <p:cNvPr id="4" name="Picture 3" descr="A picture containing diagram, text, sketch, drawing&#10;&#10;Description automatically generated">
            <a:extLst>
              <a:ext uri="{FF2B5EF4-FFF2-40B4-BE49-F238E27FC236}">
                <a16:creationId xmlns:a16="http://schemas.microsoft.com/office/drawing/2014/main" id="{F12DB8AC-4257-555F-CA73-5CDAB2A23A36}"/>
              </a:ext>
            </a:extLst>
          </p:cNvPr>
          <p:cNvPicPr>
            <a:picLocks noChangeAspect="1"/>
          </p:cNvPicPr>
          <p:nvPr/>
        </p:nvPicPr>
        <p:blipFill>
          <a:blip r:embed="rId2"/>
          <a:stretch>
            <a:fillRect/>
          </a:stretch>
        </p:blipFill>
        <p:spPr>
          <a:xfrm>
            <a:off x="2816352" y="1459683"/>
            <a:ext cx="3618312" cy="2347577"/>
          </a:xfrm>
          <a:prstGeom prst="rect">
            <a:avLst/>
          </a:prstGeom>
        </p:spPr>
      </p:pic>
      <p:sp>
        <p:nvSpPr>
          <p:cNvPr id="5" name="Rectangle 4">
            <a:extLst>
              <a:ext uri="{FF2B5EF4-FFF2-40B4-BE49-F238E27FC236}">
                <a16:creationId xmlns:a16="http://schemas.microsoft.com/office/drawing/2014/main" id="{B8DC0733-AC64-472F-2289-1750C1310A3B}"/>
              </a:ext>
            </a:extLst>
          </p:cNvPr>
          <p:cNvSpPr/>
          <p:nvPr/>
        </p:nvSpPr>
        <p:spPr>
          <a:xfrm>
            <a:off x="923544" y="4069080"/>
            <a:ext cx="5029200" cy="4983480"/>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r>
              <a:rPr lang="en-SG" sz="1400" dirty="0">
                <a:latin typeface="Source Serif Pro" panose="02040603050405020204" pitchFamily="18" charset="0"/>
                <a:ea typeface="Source Serif Pro" panose="02040603050405020204" pitchFamily="18" charset="0"/>
              </a:rPr>
              <a:t>IoT Platforms could </a:t>
            </a:r>
          </a:p>
          <a:p>
            <a:pPr marL="171450" indent="-171450">
              <a:buFont typeface="Arial" panose="020B0604020202020204" pitchFamily="34" charset="0"/>
              <a:buChar char="•"/>
            </a:pPr>
            <a:r>
              <a:rPr lang="en-SG" sz="1400" dirty="0">
                <a:latin typeface="Source Serif Pro" panose="02040603050405020204" pitchFamily="18" charset="0"/>
                <a:ea typeface="Source Serif Pro" panose="02040603050405020204" pitchFamily="18" charset="0"/>
              </a:rPr>
              <a:t>Pinpoint information that are useful and which are safe to ignore .</a:t>
            </a:r>
          </a:p>
          <a:p>
            <a:pPr marL="171450" indent="-171450">
              <a:buFont typeface="Arial" panose="020B0604020202020204" pitchFamily="34" charset="0"/>
              <a:buChar char="•"/>
            </a:pPr>
            <a:r>
              <a:rPr lang="en-SG" sz="1400" dirty="0">
                <a:latin typeface="Source Serif Pro" panose="02040603050405020204" pitchFamily="18" charset="0"/>
                <a:ea typeface="Source Serif Pro" panose="02040603050405020204" pitchFamily="18" charset="0"/>
              </a:rPr>
              <a:t>This information used to </a:t>
            </a:r>
            <a:r>
              <a:rPr lang="en-SG" sz="1400" b="0" i="0" dirty="0">
                <a:effectLst/>
                <a:latin typeface="Source Serif Pro" panose="02040603050405020204" pitchFamily="18" charset="0"/>
                <a:ea typeface="Source Serif Pro" panose="02040603050405020204" pitchFamily="18" charset="0"/>
              </a:rPr>
              <a:t>detect patterns, make </a:t>
            </a:r>
            <a:r>
              <a:rPr lang="en-SG" sz="1400" b="0" i="0" dirty="0" err="1">
                <a:effectLst/>
                <a:latin typeface="Source Serif Pro" panose="02040603050405020204" pitchFamily="18" charset="0"/>
                <a:ea typeface="Source Serif Pro" panose="02040603050405020204" pitchFamily="18" charset="0"/>
              </a:rPr>
              <a:t>recomme</a:t>
            </a:r>
            <a:r>
              <a:rPr lang="en-SG" sz="1400" dirty="0">
                <a:latin typeface="Source Serif Pro" panose="02040603050405020204" pitchFamily="18" charset="0"/>
                <a:ea typeface="Source Serif Pro" panose="02040603050405020204" pitchFamily="18" charset="0"/>
              </a:rPr>
              <a:t>-</a:t>
            </a:r>
            <a:r>
              <a:rPr lang="en-SG" sz="1400" b="0" i="0" dirty="0">
                <a:effectLst/>
                <a:latin typeface="Source Serif Pro" panose="02040603050405020204" pitchFamily="18" charset="0"/>
                <a:ea typeface="Source Serif Pro" panose="02040603050405020204" pitchFamily="18" charset="0"/>
              </a:rPr>
              <a:t> dations, and detect possible problems before they occur.</a:t>
            </a:r>
            <a:br>
              <a:rPr lang="en-SG" sz="1000" dirty="0">
                <a:latin typeface="Source Serif Pro" panose="02040603050405020204" pitchFamily="18" charset="0"/>
                <a:ea typeface="Source Serif Pro" panose="02040603050405020204" pitchFamily="18" charset="0"/>
              </a:rPr>
            </a:br>
            <a:endParaRPr lang="en-SG" sz="1000" dirty="0">
              <a:latin typeface="Source Serif Pro" panose="02040603050405020204" pitchFamily="18" charset="0"/>
              <a:ea typeface="Source Serif Pro" panose="02040603050405020204" pitchFamily="18" charset="0"/>
            </a:endParaRPr>
          </a:p>
          <a:p>
            <a:br>
              <a:rPr lang="en-SG" sz="1000" dirty="0">
                <a:latin typeface="Source Serif Pro" panose="02040603050405020204" pitchFamily="18" charset="0"/>
                <a:ea typeface="Source Serif Pro" panose="02040603050405020204" pitchFamily="18" charset="0"/>
              </a:rPr>
            </a:br>
            <a:endParaRPr lang="en-SG" sz="1000" dirty="0">
              <a:latin typeface="Source Serif Pro" panose="02040603050405020204" pitchFamily="18" charset="0"/>
              <a:ea typeface="Source Serif Pro" panose="02040603050405020204" pitchFamily="18" charset="0"/>
            </a:endParaRPr>
          </a:p>
          <a:p>
            <a:r>
              <a:rPr lang="en-SG" sz="1400" i="1" dirty="0">
                <a:effectLst/>
                <a:latin typeface="Source Serif Pro" panose="02040603050405020204" pitchFamily="18" charset="0"/>
                <a:ea typeface="Source Serif Pro" panose="02040603050405020204" pitchFamily="18" charset="0"/>
              </a:rPr>
              <a:t>For example,</a:t>
            </a:r>
          </a:p>
          <a:p>
            <a:r>
              <a:rPr lang="en-SG" sz="1400" i="1" dirty="0">
                <a:latin typeface="Source Serif Pro" panose="02040603050405020204" pitchFamily="18" charset="0"/>
                <a:ea typeface="Source Serif Pro" panose="02040603050405020204" pitchFamily="18" charset="0"/>
              </a:rPr>
              <a:t>A </a:t>
            </a:r>
            <a:r>
              <a:rPr lang="en-SG" sz="1400" i="1" dirty="0">
                <a:effectLst/>
                <a:latin typeface="Source Serif Pro" panose="02040603050405020204" pitchFamily="18" charset="0"/>
                <a:ea typeface="Source Serif Pro" panose="02040603050405020204" pitchFamily="18" charset="0"/>
              </a:rPr>
              <a:t>car manufacturing business- To know which optional</a:t>
            </a:r>
            <a:br>
              <a:rPr lang="en-SG" sz="1400" i="1" dirty="0">
                <a:latin typeface="Source Serif Pro" panose="02040603050405020204" pitchFamily="18" charset="0"/>
                <a:ea typeface="Source Serif Pro" panose="02040603050405020204" pitchFamily="18" charset="0"/>
              </a:rPr>
            </a:br>
            <a:r>
              <a:rPr lang="en-SG" sz="1400" i="1" dirty="0">
                <a:effectLst/>
                <a:latin typeface="Source Serif Pro" panose="02040603050405020204" pitchFamily="18" charset="0"/>
                <a:ea typeface="Source Serif Pro" panose="02040603050405020204" pitchFamily="18" charset="0"/>
              </a:rPr>
              <a:t>components (leather seats or alloy wheels, for example) are the most popular. </a:t>
            </a:r>
          </a:p>
          <a:p>
            <a:r>
              <a:rPr lang="en-SG" sz="1400" i="1" dirty="0">
                <a:effectLst/>
                <a:latin typeface="Source Serif Pro" panose="02040603050405020204" pitchFamily="18" charset="0"/>
                <a:ea typeface="Source Serif Pro" panose="02040603050405020204" pitchFamily="18" charset="0"/>
              </a:rPr>
              <a:t>Using IoT technology </a:t>
            </a:r>
          </a:p>
          <a:p>
            <a:pPr marL="228600" indent="-228600">
              <a:buAutoNum type="arabicParenBoth"/>
            </a:pPr>
            <a:r>
              <a:rPr lang="en-SG" sz="1400" i="1" dirty="0">
                <a:effectLst/>
                <a:latin typeface="Source Serif Pro" panose="02040603050405020204" pitchFamily="18" charset="0"/>
                <a:ea typeface="Source Serif Pro" panose="02040603050405020204" pitchFamily="18" charset="0"/>
              </a:rPr>
              <a:t>Use sensors to detect which areas in a showroom are the most popular, and where customers linger longest;</a:t>
            </a:r>
          </a:p>
          <a:p>
            <a:pPr marL="228600" indent="-228600">
              <a:buAutoNum type="arabicParenBoth"/>
            </a:pPr>
            <a:r>
              <a:rPr lang="en-SG" sz="1400" i="1" dirty="0">
                <a:effectLst/>
                <a:latin typeface="Source Serif Pro" panose="02040603050405020204" pitchFamily="18" charset="0"/>
                <a:ea typeface="Source Serif Pro" panose="02040603050405020204" pitchFamily="18" charset="0"/>
              </a:rPr>
              <a:t> Drill down into the available sales data to identify which</a:t>
            </a:r>
            <a:br>
              <a:rPr lang="en-SG" sz="1400" i="1" dirty="0">
                <a:latin typeface="Source Serif Pro" panose="02040603050405020204" pitchFamily="18" charset="0"/>
                <a:ea typeface="Source Serif Pro" panose="02040603050405020204" pitchFamily="18" charset="0"/>
              </a:rPr>
            </a:br>
            <a:r>
              <a:rPr lang="en-SG" sz="1400" i="1" dirty="0">
                <a:effectLst/>
                <a:latin typeface="Source Serif Pro" panose="02040603050405020204" pitchFamily="18" charset="0"/>
                <a:ea typeface="Source Serif Pro" panose="02040603050405020204" pitchFamily="18" charset="0"/>
              </a:rPr>
              <a:t>components are selling fastest;</a:t>
            </a:r>
          </a:p>
          <a:p>
            <a:pPr marL="228600" indent="-228600">
              <a:buAutoNum type="arabicParenBoth"/>
            </a:pPr>
            <a:r>
              <a:rPr lang="en-SG" sz="1400" i="1" dirty="0">
                <a:effectLst/>
                <a:latin typeface="Source Serif Pro" panose="02040603050405020204" pitchFamily="18" charset="0"/>
                <a:ea typeface="Source Serif Pro" panose="02040603050405020204" pitchFamily="18" charset="0"/>
              </a:rPr>
              <a:t> Automatically align sales data with supply, so that popular items</a:t>
            </a:r>
            <a:br>
              <a:rPr lang="en-SG" sz="1400" i="1" dirty="0">
                <a:latin typeface="Source Serif Pro" panose="02040603050405020204" pitchFamily="18" charset="0"/>
                <a:ea typeface="Source Serif Pro" panose="02040603050405020204" pitchFamily="18" charset="0"/>
              </a:rPr>
            </a:br>
            <a:r>
              <a:rPr lang="en-SG" sz="1400" i="1" dirty="0">
                <a:effectLst/>
                <a:latin typeface="Source Serif Pro" panose="02040603050405020204" pitchFamily="18" charset="0"/>
                <a:ea typeface="Source Serif Pro" panose="02040603050405020204" pitchFamily="18" charset="0"/>
              </a:rPr>
              <a:t>don’t go out of stock.</a:t>
            </a:r>
            <a:br>
              <a:rPr lang="en-SG" sz="1400" i="1" dirty="0">
                <a:latin typeface="Source Serif Pro" panose="02040603050405020204" pitchFamily="18" charset="0"/>
                <a:ea typeface="Source Serif Pro" panose="02040603050405020204" pitchFamily="18" charset="0"/>
              </a:rPr>
            </a:br>
            <a:r>
              <a:rPr lang="en-SG" sz="1400" i="1" dirty="0">
                <a:effectLst/>
                <a:latin typeface="Source Serif Pro" panose="02040603050405020204" pitchFamily="18" charset="0"/>
                <a:ea typeface="Source Serif Pro" panose="02040603050405020204" pitchFamily="18" charset="0"/>
              </a:rPr>
              <a:t>The information picked up by connected devices enables to make smart decisions about the components to be stock up on, based on real-time information, which saves time and money</a:t>
            </a:r>
            <a:endParaRPr lang="en-US" sz="1400" i="1" dirty="0"/>
          </a:p>
        </p:txBody>
      </p:sp>
      <p:sp>
        <p:nvSpPr>
          <p:cNvPr id="6" name="Rectangle 5">
            <a:extLst>
              <a:ext uri="{FF2B5EF4-FFF2-40B4-BE49-F238E27FC236}">
                <a16:creationId xmlns:a16="http://schemas.microsoft.com/office/drawing/2014/main" id="{17A893B8-FC29-47A5-61F2-C58624139FCF}"/>
              </a:ext>
            </a:extLst>
          </p:cNvPr>
          <p:cNvSpPr/>
          <p:nvPr/>
        </p:nvSpPr>
        <p:spPr>
          <a:xfrm>
            <a:off x="923544" y="832104"/>
            <a:ext cx="5029200" cy="374904"/>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pPr algn="ctr"/>
            <a:r>
              <a:rPr lang="en-SG" sz="1800" b="1" i="0" dirty="0">
                <a:effectLst/>
                <a:latin typeface="Source Serif Pro" panose="02040603050405020204" pitchFamily="18" charset="0"/>
                <a:ea typeface="Source Serif Pro" panose="02040603050405020204" pitchFamily="18" charset="0"/>
              </a:rPr>
              <a:t>  Working </a:t>
            </a:r>
          </a:p>
        </p:txBody>
      </p:sp>
      <p:sp>
        <p:nvSpPr>
          <p:cNvPr id="3" name="Rectangle 2">
            <a:extLst>
              <a:ext uri="{FF2B5EF4-FFF2-40B4-BE49-F238E27FC236}">
                <a16:creationId xmlns:a16="http://schemas.microsoft.com/office/drawing/2014/main" id="{0197E2A2-52C4-2C73-94A1-0BDF7145D6BB}"/>
              </a:ext>
            </a:extLst>
          </p:cNvPr>
          <p:cNvSpPr/>
          <p:nvPr/>
        </p:nvSpPr>
        <p:spPr>
          <a:xfrm>
            <a:off x="932688" y="5514410"/>
            <a:ext cx="5020056" cy="3538150"/>
          </a:xfrm>
          <a:prstGeom prst="rect">
            <a:avLst/>
          </a:prstGeom>
          <a:solidFill>
            <a:srgbClr val="787FFA">
              <a:alpha val="29739"/>
            </a:srgbClr>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18679554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2C9FF">
            <a:alpha val="45000"/>
          </a:srgb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CFE6BB9-D3EE-D00B-F50B-A56889C96942}"/>
              </a:ext>
            </a:extLst>
          </p:cNvPr>
          <p:cNvSpPr/>
          <p:nvPr/>
        </p:nvSpPr>
        <p:spPr>
          <a:xfrm>
            <a:off x="932688" y="832104"/>
            <a:ext cx="5010912" cy="374904"/>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Source Serif Pro" panose="02040603050405020204" pitchFamily="18" charset="0"/>
                <a:ea typeface="Source Serif Pro" panose="02040603050405020204" pitchFamily="18" charset="0"/>
              </a:rPr>
              <a:t>Requirements for IoT to work </a:t>
            </a:r>
          </a:p>
        </p:txBody>
      </p:sp>
      <p:graphicFrame>
        <p:nvGraphicFramePr>
          <p:cNvPr id="3" name="Diagram 2">
            <a:extLst>
              <a:ext uri="{FF2B5EF4-FFF2-40B4-BE49-F238E27FC236}">
                <a16:creationId xmlns:a16="http://schemas.microsoft.com/office/drawing/2014/main" id="{7E0639E4-707A-B8EC-6D03-67251E4C2B31}"/>
              </a:ext>
            </a:extLst>
          </p:cNvPr>
          <p:cNvGraphicFramePr/>
          <p:nvPr>
            <p:extLst>
              <p:ext uri="{D42A27DB-BD31-4B8C-83A1-F6EECF244321}">
                <p14:modId xmlns:p14="http://schemas.microsoft.com/office/powerpoint/2010/main" val="911936374"/>
              </p:ext>
            </p:extLst>
          </p:nvPr>
        </p:nvGraphicFramePr>
        <p:xfrm>
          <a:off x="932688" y="3145536"/>
          <a:ext cx="4992624" cy="49926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5">
            <a:extLst>
              <a:ext uri="{FF2B5EF4-FFF2-40B4-BE49-F238E27FC236}">
                <a16:creationId xmlns:a16="http://schemas.microsoft.com/office/drawing/2014/main" id="{2365A0E2-57E6-7D16-18A8-F031324AC568}"/>
              </a:ext>
            </a:extLst>
          </p:cNvPr>
          <p:cNvSpPr/>
          <p:nvPr/>
        </p:nvSpPr>
        <p:spPr>
          <a:xfrm>
            <a:off x="932688" y="1280160"/>
            <a:ext cx="5010912" cy="493776"/>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r>
              <a:rPr lang="en-SG" sz="1400" b="1" i="1" dirty="0">
                <a:solidFill>
                  <a:srgbClr val="000000"/>
                </a:solidFill>
                <a:effectLst/>
                <a:latin typeface="Source Serif Pro SemiBold" panose="02040603050405020204" pitchFamily="18" charset="0"/>
                <a:ea typeface="Source Serif Pro SemiBold" panose="02040603050405020204" pitchFamily="18" charset="0"/>
              </a:rPr>
              <a:t>A typical IoT system works through the real-time collection and exchange of data.</a:t>
            </a:r>
          </a:p>
          <a:p>
            <a:endParaRPr lang="en-US" sz="1400" dirty="0">
              <a:latin typeface="Source Serif Pro" panose="02040603050405020204" pitchFamily="18" charset="0"/>
              <a:ea typeface="Source Serif Pro" panose="02040603050405020204" pitchFamily="18" charset="0"/>
            </a:endParaRPr>
          </a:p>
        </p:txBody>
      </p:sp>
      <p:sp>
        <p:nvSpPr>
          <p:cNvPr id="7" name="Rectangle 6">
            <a:extLst>
              <a:ext uri="{FF2B5EF4-FFF2-40B4-BE49-F238E27FC236}">
                <a16:creationId xmlns:a16="http://schemas.microsoft.com/office/drawing/2014/main" id="{CC705AFC-59DA-98F9-AA06-F76E5BD4231D}"/>
              </a:ext>
            </a:extLst>
          </p:cNvPr>
          <p:cNvSpPr/>
          <p:nvPr/>
        </p:nvSpPr>
        <p:spPr>
          <a:xfrm>
            <a:off x="1965960" y="2221992"/>
            <a:ext cx="2944368" cy="365760"/>
          </a:xfrm>
          <a:prstGeom prst="rect">
            <a:avLst/>
          </a:prstGeom>
          <a:solidFill>
            <a:schemeClr val="tx1">
              <a:lumMod val="50000"/>
              <a:lumOff val="50000"/>
              <a:alpha val="64798"/>
            </a:schemeClr>
          </a:solidFill>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Source Serif Pro" panose="02040603050405020204" pitchFamily="18" charset="0"/>
                <a:ea typeface="Source Serif Pro" panose="02040603050405020204" pitchFamily="18" charset="0"/>
              </a:rPr>
              <a:t>Components</a:t>
            </a:r>
            <a:r>
              <a:rPr lang="en-US" dirty="0"/>
              <a:t> </a:t>
            </a:r>
          </a:p>
        </p:txBody>
      </p:sp>
      <p:sp>
        <p:nvSpPr>
          <p:cNvPr id="8" name="Down Arrow 7">
            <a:extLst>
              <a:ext uri="{FF2B5EF4-FFF2-40B4-BE49-F238E27FC236}">
                <a16:creationId xmlns:a16="http://schemas.microsoft.com/office/drawing/2014/main" id="{83F2CDF9-B13E-30D4-3B59-2312F66C0251}"/>
              </a:ext>
            </a:extLst>
          </p:cNvPr>
          <p:cNvSpPr/>
          <p:nvPr/>
        </p:nvSpPr>
        <p:spPr>
          <a:xfrm>
            <a:off x="3282696" y="2587752"/>
            <a:ext cx="292607" cy="557784"/>
          </a:xfrm>
          <a:prstGeom prst="downArrow">
            <a:avLst/>
          </a:prstGeom>
          <a:solidFill>
            <a:schemeClr val="tx1">
              <a:lumMod val="50000"/>
              <a:lumOff val="5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840462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2C9FF">
            <a:alpha val="45000"/>
          </a:srgb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C267ECF-3040-843A-67A6-04990C87F525}"/>
              </a:ext>
            </a:extLst>
          </p:cNvPr>
          <p:cNvSpPr/>
          <p:nvPr/>
        </p:nvSpPr>
        <p:spPr>
          <a:xfrm>
            <a:off x="914400" y="832104"/>
            <a:ext cx="5029200" cy="2724912"/>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pPr algn="ctr"/>
            <a:r>
              <a:rPr lang="en-SG" sz="1800" b="1" dirty="0">
                <a:latin typeface="Source Serif Pro" panose="02040603050405020204" pitchFamily="18" charset="0"/>
                <a:ea typeface="Source Serif Pro" panose="02040603050405020204" pitchFamily="18" charset="0"/>
              </a:rPr>
              <a:t>U</a:t>
            </a:r>
            <a:r>
              <a:rPr lang="en-SG" sz="1800" b="1" i="0" dirty="0">
                <a:effectLst/>
                <a:latin typeface="Source Serif Pro" panose="02040603050405020204" pitchFamily="18" charset="0"/>
                <a:ea typeface="Source Serif Pro" panose="02040603050405020204" pitchFamily="18" charset="0"/>
              </a:rPr>
              <a:t>ses</a:t>
            </a:r>
          </a:p>
          <a:p>
            <a:pPr algn="ctr"/>
            <a:r>
              <a:rPr lang="en-SG" sz="1400" b="1" i="1" dirty="0">
                <a:latin typeface="Source Serif Pro SemiBold" panose="02040603050405020204" pitchFamily="18" charset="0"/>
                <a:ea typeface="Source Serif Pro SemiBold" panose="02040603050405020204" pitchFamily="18" charset="0"/>
              </a:rPr>
              <a:t>P</a:t>
            </a:r>
            <a:r>
              <a:rPr lang="en-SG" sz="1400" b="1" i="1" dirty="0">
                <a:effectLst/>
                <a:latin typeface="Source Serif Pro SemiBold" panose="02040603050405020204" pitchFamily="18" charset="0"/>
                <a:ea typeface="Source Serif Pro SemiBold" panose="02040603050405020204" pitchFamily="18" charset="0"/>
              </a:rPr>
              <a:t>otential uses are unlimited</a:t>
            </a:r>
          </a:p>
          <a:p>
            <a:endParaRPr lang="en-SG" sz="1400" b="1" i="1" dirty="0">
              <a:effectLst/>
              <a:latin typeface="Source Serif Pro SemiBold" panose="02040603050405020204" pitchFamily="18" charset="0"/>
              <a:ea typeface="Source Serif Pro SemiBold" panose="02040603050405020204" pitchFamily="18" charset="0"/>
            </a:endParaRPr>
          </a:p>
          <a:p>
            <a:endParaRPr lang="en-SG" sz="1400" b="1" i="1" dirty="0">
              <a:effectLst/>
              <a:latin typeface="Source Serif Pro SemiBold" panose="02040603050405020204" pitchFamily="18" charset="0"/>
              <a:ea typeface="Source Serif Pro SemiBold" panose="02040603050405020204" pitchFamily="18" charset="0"/>
            </a:endParaRPr>
          </a:p>
          <a:p>
            <a:r>
              <a:rPr lang="en-SG" sz="1400" dirty="0">
                <a:latin typeface="Source Serif Pro" panose="02040603050405020204" pitchFamily="18" charset="0"/>
                <a:ea typeface="Source Serif Pro" panose="02040603050405020204" pitchFamily="18" charset="0"/>
              </a:rPr>
              <a:t>Smart products could perform </a:t>
            </a:r>
          </a:p>
          <a:p>
            <a:pPr marL="285750" indent="-285750">
              <a:buFont typeface="Arial" panose="020B0604020202020204" pitchFamily="34" charset="0"/>
              <a:buChar char="•"/>
            </a:pPr>
            <a:r>
              <a:rPr lang="en-SG" sz="1400" dirty="0">
                <a:latin typeface="Source Serif Pro" panose="02040603050405020204" pitchFamily="18" charset="0"/>
                <a:ea typeface="Source Serif Pro" panose="02040603050405020204" pitchFamily="18" charset="0"/>
              </a:rPr>
              <a:t>M</a:t>
            </a:r>
            <a:r>
              <a:rPr lang="en-SG" sz="1400" b="0" i="0" dirty="0">
                <a:effectLst/>
                <a:latin typeface="Source Serif Pro" panose="02040603050405020204" pitchFamily="18" charset="0"/>
                <a:ea typeface="Source Serif Pro" panose="02040603050405020204" pitchFamily="18" charset="0"/>
              </a:rPr>
              <a:t>aintenance reporting,</a:t>
            </a:r>
          </a:p>
          <a:p>
            <a:pPr marL="285750" indent="-285750">
              <a:buFont typeface="Arial" panose="020B0604020202020204" pitchFamily="34" charset="0"/>
              <a:buChar char="•"/>
            </a:pPr>
            <a:r>
              <a:rPr lang="en-SG" sz="1400" dirty="0">
                <a:latin typeface="Source Serif Pro" panose="02040603050405020204" pitchFamily="18" charset="0"/>
                <a:ea typeface="Source Serif Pro" panose="02040603050405020204" pitchFamily="18" charset="0"/>
              </a:rPr>
              <a:t>D</a:t>
            </a:r>
            <a:r>
              <a:rPr lang="en-SG" sz="1400" b="0" i="0" dirty="0">
                <a:effectLst/>
                <a:latin typeface="Source Serif Pro" panose="02040603050405020204" pitchFamily="18" charset="0"/>
                <a:ea typeface="Source Serif Pro" panose="02040603050405020204" pitchFamily="18" charset="0"/>
              </a:rPr>
              <a:t>iagnostics on themselves,</a:t>
            </a:r>
          </a:p>
          <a:p>
            <a:pPr marL="285750" indent="-285750">
              <a:buFont typeface="Arial" panose="020B0604020202020204" pitchFamily="34" charset="0"/>
              <a:buChar char="•"/>
            </a:pPr>
            <a:r>
              <a:rPr lang="en-SG" sz="1400" b="0" i="0" dirty="0">
                <a:effectLst/>
                <a:latin typeface="Source Serif Pro" panose="02040603050405020204" pitchFamily="18" charset="0"/>
                <a:ea typeface="Source Serif Pro" panose="02040603050405020204" pitchFamily="18" charset="0"/>
              </a:rPr>
              <a:t>Identify faults,</a:t>
            </a:r>
          </a:p>
          <a:p>
            <a:pPr marL="285750" indent="-285750">
              <a:buFont typeface="Arial" panose="020B0604020202020204" pitchFamily="34" charset="0"/>
              <a:buChar char="•"/>
            </a:pPr>
            <a:r>
              <a:rPr lang="en-SG" sz="1400" dirty="0">
                <a:latin typeface="Source Serif Pro" panose="02040603050405020204" pitchFamily="18" charset="0"/>
                <a:ea typeface="Source Serif Pro" panose="02040603050405020204" pitchFamily="18" charset="0"/>
              </a:rPr>
              <a:t>C</a:t>
            </a:r>
            <a:r>
              <a:rPr lang="en-SG" sz="1400" b="0" i="0" dirty="0">
                <a:effectLst/>
                <a:latin typeface="Source Serif Pro" panose="02040603050405020204" pitchFamily="18" charset="0"/>
                <a:ea typeface="Source Serif Pro" panose="02040603050405020204" pitchFamily="18" charset="0"/>
              </a:rPr>
              <a:t>ommunicate them to technical support, </a:t>
            </a:r>
          </a:p>
          <a:p>
            <a:pPr marL="285750" indent="-285750">
              <a:buFont typeface="Arial" panose="020B0604020202020204" pitchFamily="34" charset="0"/>
              <a:buChar char="•"/>
            </a:pPr>
            <a:r>
              <a:rPr lang="en-SG" sz="1400" dirty="0">
                <a:latin typeface="Source Serif Pro" panose="02040603050405020204" pitchFamily="18" charset="0"/>
                <a:ea typeface="Source Serif Pro" panose="02040603050405020204" pitchFamily="18" charset="0"/>
              </a:rPr>
              <a:t>I</a:t>
            </a:r>
            <a:r>
              <a:rPr lang="en-SG" sz="1400" b="0" i="0" dirty="0">
                <a:effectLst/>
                <a:latin typeface="Source Serif Pro" panose="02040603050405020204" pitchFamily="18" charset="0"/>
                <a:ea typeface="Source Serif Pro" panose="02040603050405020204" pitchFamily="18" charset="0"/>
              </a:rPr>
              <a:t>nitiate actions to resolve – from ordering replacement parts to requesting a completely new device.</a:t>
            </a:r>
            <a:br>
              <a:rPr lang="en-SG" sz="1400" dirty="0">
                <a:latin typeface="Source Serif Pro" panose="02040603050405020204" pitchFamily="18" charset="0"/>
                <a:ea typeface="Source Serif Pro" panose="02040603050405020204" pitchFamily="18" charset="0"/>
              </a:rPr>
            </a:br>
            <a:endParaRPr lang="en-US" sz="1400" b="1" dirty="0"/>
          </a:p>
        </p:txBody>
      </p:sp>
      <p:sp>
        <p:nvSpPr>
          <p:cNvPr id="6" name="Rectangle 5">
            <a:extLst>
              <a:ext uri="{FF2B5EF4-FFF2-40B4-BE49-F238E27FC236}">
                <a16:creationId xmlns:a16="http://schemas.microsoft.com/office/drawing/2014/main" id="{83F3378D-C2C2-BD4C-61B8-AED6EDB3823D}"/>
              </a:ext>
            </a:extLst>
          </p:cNvPr>
          <p:cNvSpPr/>
          <p:nvPr/>
        </p:nvSpPr>
        <p:spPr>
          <a:xfrm>
            <a:off x="914400" y="3630168"/>
            <a:ext cx="5029200" cy="4041648"/>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pPr algn="ctr"/>
            <a:endParaRPr lang="en-US" sz="1800" b="1" dirty="0">
              <a:latin typeface="Source Serif Pro" panose="02040603050405020204" pitchFamily="18" charset="0"/>
              <a:ea typeface="Source Serif Pro" panose="02040603050405020204" pitchFamily="18" charset="0"/>
            </a:endParaRPr>
          </a:p>
          <a:p>
            <a:pPr algn="ctr"/>
            <a:r>
              <a:rPr lang="en-US" sz="1800" b="1" dirty="0">
                <a:latin typeface="Source Serif Pro" panose="02040603050405020204" pitchFamily="18" charset="0"/>
                <a:ea typeface="Source Serif Pro" panose="02040603050405020204" pitchFamily="18" charset="0"/>
              </a:rPr>
              <a:t>Impact</a:t>
            </a:r>
          </a:p>
          <a:p>
            <a:endParaRPr lang="en-US" sz="1800" b="1" dirty="0">
              <a:latin typeface="Source Serif Pro" panose="02040603050405020204" pitchFamily="18" charset="0"/>
              <a:ea typeface="Source Serif Pro" panose="02040603050405020204" pitchFamily="18" charset="0"/>
            </a:endParaRPr>
          </a:p>
          <a:p>
            <a:r>
              <a:rPr lang="en-SG" sz="1400" b="0" i="0" dirty="0">
                <a:effectLst/>
                <a:latin typeface="Source Serif Pro" panose="02040603050405020204" pitchFamily="18" charset="0"/>
                <a:ea typeface="Source Serif Pro" panose="02040603050405020204" pitchFamily="18" charset="0"/>
              </a:rPr>
              <a:t>The new rule for the future is going to be,</a:t>
            </a:r>
          </a:p>
          <a:p>
            <a:pPr algn="ctr"/>
            <a:r>
              <a:rPr lang="en-SG" sz="1400" b="0" i="0" dirty="0">
                <a:effectLst/>
                <a:latin typeface="Source Serif Pro" panose="02040603050405020204" pitchFamily="18" charset="0"/>
                <a:ea typeface="Source Serif Pro" panose="02040603050405020204" pitchFamily="18" charset="0"/>
              </a:rPr>
              <a:t> </a:t>
            </a:r>
            <a:r>
              <a:rPr lang="en-SG" sz="1400" b="1" i="0" dirty="0">
                <a:effectLst/>
                <a:latin typeface="Source Serif Pro" panose="02040603050405020204" pitchFamily="18" charset="0"/>
                <a:ea typeface="Source Serif Pro" panose="02040603050405020204" pitchFamily="18" charset="0"/>
              </a:rPr>
              <a:t>"Anything that can be connected, will be connected”</a:t>
            </a:r>
          </a:p>
          <a:p>
            <a:pPr algn="ctr"/>
            <a:endParaRPr lang="en-SG" sz="1400" b="1" i="0" dirty="0">
              <a:effectLst/>
              <a:latin typeface="Source Serif Pro" panose="02040603050405020204" pitchFamily="18" charset="0"/>
              <a:ea typeface="Source Serif Pro" panose="02040603050405020204" pitchFamily="18" charset="0"/>
            </a:endParaRPr>
          </a:p>
          <a:p>
            <a:r>
              <a:rPr lang="en-SG" sz="1400" b="1" dirty="0">
                <a:latin typeface="Source Serif Pro" panose="02040603050405020204" pitchFamily="18" charset="0"/>
                <a:ea typeface="Source Serif Pro" panose="02040603050405020204" pitchFamily="18" charset="0"/>
              </a:rPr>
              <a:t>W</a:t>
            </a:r>
            <a:r>
              <a:rPr lang="en-SG" sz="1400" b="1" i="0" dirty="0">
                <a:effectLst/>
                <a:latin typeface="Source Serif Pro" panose="02040603050405020204" pitchFamily="18" charset="0"/>
                <a:ea typeface="Source Serif Pro" panose="02040603050405020204" pitchFamily="18" charset="0"/>
              </a:rPr>
              <a:t>hat this might look like or what the potential value</a:t>
            </a:r>
            <a:br>
              <a:rPr lang="en-SG" sz="1400" b="1" dirty="0">
                <a:latin typeface="Source Serif Pro" panose="02040603050405020204" pitchFamily="18" charset="0"/>
                <a:ea typeface="Source Serif Pro" panose="02040603050405020204" pitchFamily="18" charset="0"/>
              </a:rPr>
            </a:br>
            <a:r>
              <a:rPr lang="en-SG" sz="1400" b="1" i="0" dirty="0">
                <a:effectLst/>
                <a:latin typeface="Source Serif Pro" panose="02040603050405020204" pitchFamily="18" charset="0"/>
                <a:ea typeface="Source Serif Pro" panose="02040603050405020204" pitchFamily="18" charset="0"/>
              </a:rPr>
              <a:t>might be? </a:t>
            </a:r>
            <a:endParaRPr lang="en-SG" sz="1400" b="1" dirty="0">
              <a:latin typeface="Source Serif Pro" panose="02040603050405020204" pitchFamily="18" charset="0"/>
              <a:ea typeface="Source Serif Pro" panose="02040603050405020204" pitchFamily="18" charset="0"/>
            </a:endParaRPr>
          </a:p>
          <a:p>
            <a:pPr marL="342900" indent="-342900">
              <a:buFont typeface="Arial" panose="020B0604020202020204" pitchFamily="34" charset="0"/>
              <a:buChar char="•"/>
            </a:pPr>
            <a:r>
              <a:rPr lang="en-SG" sz="1400" dirty="0">
                <a:latin typeface="Source Serif Pro" panose="02040603050405020204" pitchFamily="18" charset="0"/>
                <a:ea typeface="Source Serif Pro" panose="02040603050405020204" pitchFamily="18" charset="0"/>
              </a:rPr>
              <a:t>If traffic is heavy car sending text to other party notifying you will be late</a:t>
            </a:r>
          </a:p>
          <a:p>
            <a:pPr marL="342900" indent="-342900">
              <a:buFont typeface="Arial" panose="020B0604020202020204" pitchFamily="34" charset="0"/>
              <a:buChar char="•"/>
            </a:pPr>
            <a:r>
              <a:rPr lang="en-SG" sz="1400" dirty="0">
                <a:latin typeface="Source Serif Pro" panose="02040603050405020204" pitchFamily="18" charset="0"/>
                <a:ea typeface="Source Serif Pro" panose="02040603050405020204" pitchFamily="18" charset="0"/>
              </a:rPr>
              <a:t>Car knows best route based on your meeting schedule in your  calendar. </a:t>
            </a:r>
          </a:p>
          <a:p>
            <a:pPr marL="342900" indent="-342900">
              <a:buFont typeface="Arial" panose="020B0604020202020204" pitchFamily="34" charset="0"/>
              <a:buChar char="•"/>
            </a:pPr>
            <a:r>
              <a:rPr lang="en-SG" sz="1400" dirty="0">
                <a:latin typeface="Source Serif Pro" panose="02040603050405020204" pitchFamily="18" charset="0"/>
                <a:ea typeface="Source Serif Pro" panose="02040603050405020204" pitchFamily="18" charset="0"/>
              </a:rPr>
              <a:t>Alarm clock wakes you at 6 am and notifies coffee maker to start.</a:t>
            </a:r>
          </a:p>
          <a:p>
            <a:pPr marL="342900" indent="-342900">
              <a:buFont typeface="Arial" panose="020B0604020202020204" pitchFamily="34" charset="0"/>
              <a:buChar char="•"/>
            </a:pPr>
            <a:r>
              <a:rPr lang="en-SG" sz="1400" dirty="0">
                <a:latin typeface="Source Serif Pro" panose="02040603050405020204" pitchFamily="18" charset="0"/>
                <a:ea typeface="Source Serif Pro" panose="02040603050405020204" pitchFamily="18" charset="0"/>
              </a:rPr>
              <a:t>Office equipment auto-reorders when supplies are low.</a:t>
            </a:r>
          </a:p>
          <a:p>
            <a:pPr marL="342900" indent="-342900">
              <a:buFont typeface="Arial" panose="020B0604020202020204" pitchFamily="34" charset="0"/>
              <a:buChar char="•"/>
            </a:pPr>
            <a:r>
              <a:rPr lang="en-SG" sz="1400" dirty="0">
                <a:latin typeface="Source Serif Pro" panose="02040603050405020204" pitchFamily="18" charset="0"/>
                <a:ea typeface="Source Serif Pro" panose="02040603050405020204" pitchFamily="18" charset="0"/>
              </a:rPr>
              <a:t>Wearable device tracking productivity and sharing data with other devices.</a:t>
            </a:r>
          </a:p>
          <a:p>
            <a:pPr marL="342900" indent="-342900">
              <a:buAutoNum type="arabicPeriod"/>
            </a:pPr>
            <a:endParaRPr lang="en-SG" sz="1400" dirty="0">
              <a:latin typeface="Source Serif Pro" panose="02040603050405020204" pitchFamily="18" charset="0"/>
              <a:ea typeface="Source Serif Pro" panose="02040603050405020204" pitchFamily="18" charset="0"/>
            </a:endParaRPr>
          </a:p>
          <a:p>
            <a:pPr marL="342900" indent="-342900">
              <a:buAutoNum type="arabicPeriod"/>
            </a:pPr>
            <a:endParaRPr lang="en-SG" sz="1400" dirty="0">
              <a:latin typeface="Source Serif Pro" panose="02040603050405020204" pitchFamily="18" charset="0"/>
              <a:ea typeface="Source Serif Pro" panose="02040603050405020204" pitchFamily="18" charset="0"/>
            </a:endParaRPr>
          </a:p>
          <a:p>
            <a:pPr marL="342900" indent="-342900">
              <a:buAutoNum type="arabicPeriod"/>
            </a:pPr>
            <a:endParaRPr lang="en-SG" sz="1400" dirty="0">
              <a:latin typeface="Source Serif Pro" panose="02040603050405020204" pitchFamily="18" charset="0"/>
              <a:ea typeface="Source Serif Pro" panose="02040603050405020204" pitchFamily="18" charset="0"/>
            </a:endParaRPr>
          </a:p>
          <a:p>
            <a:endParaRPr lang="en-US" sz="1400" b="1" dirty="0">
              <a:latin typeface="Source Serif Pro" panose="02040603050405020204" pitchFamily="18" charset="0"/>
              <a:ea typeface="Source Serif Pro" panose="02040603050405020204" pitchFamily="18" charset="0"/>
            </a:endParaRPr>
          </a:p>
        </p:txBody>
      </p:sp>
    </p:spTree>
    <p:extLst>
      <p:ext uri="{BB962C8B-B14F-4D97-AF65-F5344CB8AC3E}">
        <p14:creationId xmlns:p14="http://schemas.microsoft.com/office/powerpoint/2010/main" val="25026564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2C9FF">
            <a:alpha val="45000"/>
          </a:srgbClr>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6DB08BC-138D-0EFB-4014-D41228FAF53C}"/>
              </a:ext>
            </a:extLst>
          </p:cNvPr>
          <p:cNvSpPr/>
          <p:nvPr/>
        </p:nvSpPr>
        <p:spPr>
          <a:xfrm>
            <a:off x="914400" y="835152"/>
            <a:ext cx="5029200" cy="3124200"/>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pPr algn="ctr"/>
            <a:r>
              <a:rPr lang="en-SG" sz="1800" b="1" i="0" dirty="0">
                <a:effectLst/>
                <a:latin typeface="Source Serif Pro" panose="02040603050405020204" pitchFamily="18" charset="0"/>
                <a:ea typeface="Source Serif Pro" panose="02040603050405020204" pitchFamily="18" charset="0"/>
              </a:rPr>
              <a:t>Internet of Things mean for your business</a:t>
            </a:r>
          </a:p>
          <a:p>
            <a:endParaRPr lang="en-US" sz="1400" dirty="0">
              <a:latin typeface="Source Serif Pro" panose="02040603050405020204" pitchFamily="18" charset="0"/>
              <a:ea typeface="Source Serif Pro" panose="02040603050405020204" pitchFamily="18" charset="0"/>
            </a:endParaRPr>
          </a:p>
        </p:txBody>
      </p:sp>
      <p:sp>
        <p:nvSpPr>
          <p:cNvPr id="4" name="Rectangle 3">
            <a:extLst>
              <a:ext uri="{FF2B5EF4-FFF2-40B4-BE49-F238E27FC236}">
                <a16:creationId xmlns:a16="http://schemas.microsoft.com/office/drawing/2014/main" id="{0591A231-A458-BF5F-AAC0-F31533D26E01}"/>
              </a:ext>
            </a:extLst>
          </p:cNvPr>
          <p:cNvSpPr/>
          <p:nvPr/>
        </p:nvSpPr>
        <p:spPr>
          <a:xfrm>
            <a:off x="932688" y="1307592"/>
            <a:ext cx="2453641" cy="2651760"/>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r>
              <a:rPr lang="en-SG" sz="1400" dirty="0">
                <a:latin typeface="Source Serif Pro" panose="02040603050405020204" pitchFamily="18" charset="0"/>
                <a:ea typeface="Source Serif Pro" panose="02040603050405020204" pitchFamily="18" charset="0"/>
              </a:rPr>
              <a:t>Before IoT</a:t>
            </a:r>
          </a:p>
          <a:p>
            <a:pPr marL="285750" indent="-285750">
              <a:buFont typeface="Arial" panose="020B0604020202020204" pitchFamily="34" charset="0"/>
              <a:buChar char="•"/>
            </a:pPr>
            <a:r>
              <a:rPr lang="en-SG" sz="1400" dirty="0">
                <a:latin typeface="Source Serif Pro" panose="02040603050405020204" pitchFamily="18" charset="0"/>
                <a:ea typeface="Source Serif Pro" panose="02040603050405020204" pitchFamily="18" charset="0"/>
              </a:rPr>
              <a:t>C</a:t>
            </a:r>
            <a:r>
              <a:rPr lang="en-SG" sz="1400" b="0" i="0" dirty="0">
                <a:effectLst/>
                <a:latin typeface="Source Serif Pro" panose="02040603050405020204" pitchFamily="18" charset="0"/>
                <a:ea typeface="Source Serif Pro" panose="02040603050405020204" pitchFamily="18" charset="0"/>
              </a:rPr>
              <a:t>ustomer relationships - face-to-face and telephone contact</a:t>
            </a:r>
          </a:p>
          <a:p>
            <a:pPr marL="285750" indent="-285750">
              <a:buFont typeface="Arial" panose="020B0604020202020204" pitchFamily="34" charset="0"/>
              <a:buChar char="•"/>
            </a:pPr>
            <a:r>
              <a:rPr lang="en-SG" sz="1400" b="0" i="0" dirty="0">
                <a:effectLst/>
                <a:latin typeface="Source Serif Pro" panose="02040603050405020204" pitchFamily="18" charset="0"/>
                <a:ea typeface="Source Serif Pro" panose="02040603050405020204" pitchFamily="18" charset="0"/>
              </a:rPr>
              <a:t>long and indirect chain of communication between producer and retail staff, sales reps, repairs, complaints departments as the link between the two .</a:t>
            </a:r>
          </a:p>
          <a:p>
            <a:pPr algn="ctr"/>
            <a:endParaRPr lang="en-US" dirty="0"/>
          </a:p>
        </p:txBody>
      </p:sp>
      <p:sp>
        <p:nvSpPr>
          <p:cNvPr id="5" name="Rectangle 4">
            <a:extLst>
              <a:ext uri="{FF2B5EF4-FFF2-40B4-BE49-F238E27FC236}">
                <a16:creationId xmlns:a16="http://schemas.microsoft.com/office/drawing/2014/main" id="{A63488AC-D859-44E1-42D6-DA76DF8C8AD1}"/>
              </a:ext>
            </a:extLst>
          </p:cNvPr>
          <p:cNvSpPr/>
          <p:nvPr/>
        </p:nvSpPr>
        <p:spPr>
          <a:xfrm>
            <a:off x="3471672" y="1307592"/>
            <a:ext cx="2453640" cy="2651760"/>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r>
              <a:rPr lang="en-SG" sz="1400" dirty="0">
                <a:latin typeface="Source Serif Pro" panose="02040603050405020204" pitchFamily="18" charset="0"/>
                <a:ea typeface="Source Serif Pro" panose="02040603050405020204" pitchFamily="18" charset="0"/>
              </a:rPr>
              <a:t>IoT</a:t>
            </a:r>
          </a:p>
          <a:p>
            <a:pPr marL="285750" indent="-285750">
              <a:buFont typeface="Arial" panose="020B0604020202020204" pitchFamily="34" charset="0"/>
              <a:buChar char="•"/>
            </a:pPr>
            <a:r>
              <a:rPr lang="en-SG" sz="1400" dirty="0">
                <a:latin typeface="Source Serif Pro" panose="02040603050405020204" pitchFamily="18" charset="0"/>
                <a:ea typeface="Source Serif Pro" panose="02040603050405020204" pitchFamily="18" charset="0"/>
              </a:rPr>
              <a:t>Customer Relationship Management -Real-time data about Customers </a:t>
            </a:r>
          </a:p>
          <a:p>
            <a:pPr marL="285750" indent="-285750">
              <a:buFont typeface="Arial" panose="020B0604020202020204" pitchFamily="34" charset="0"/>
              <a:buChar char="•"/>
            </a:pPr>
            <a:r>
              <a:rPr lang="en-SG" sz="1400" dirty="0">
                <a:latin typeface="Source Serif Pro" panose="02040603050405020204" pitchFamily="18" charset="0"/>
                <a:ea typeface="Source Serif Pro" panose="02040603050405020204" pitchFamily="18" charset="0"/>
              </a:rPr>
              <a:t>U</a:t>
            </a:r>
            <a:r>
              <a:rPr lang="en-SG" sz="1400" b="0" i="0" dirty="0">
                <a:effectLst/>
                <a:latin typeface="Source Serif Pro" panose="02040603050405020204" pitchFamily="18" charset="0"/>
                <a:ea typeface="Source Serif Pro" panose="02040603050405020204" pitchFamily="18" charset="0"/>
              </a:rPr>
              <a:t>nderstand customers in a whole new way, and</a:t>
            </a:r>
            <a:br>
              <a:rPr lang="en-SG" sz="1400" dirty="0">
                <a:latin typeface="Source Serif Pro" panose="02040603050405020204" pitchFamily="18" charset="0"/>
                <a:ea typeface="Source Serif Pro" panose="02040603050405020204" pitchFamily="18" charset="0"/>
              </a:rPr>
            </a:br>
            <a:r>
              <a:rPr lang="en-SG" sz="1400" b="0" i="0" dirty="0">
                <a:effectLst/>
                <a:latin typeface="Source Serif Pro" panose="02040603050405020204" pitchFamily="18" charset="0"/>
                <a:ea typeface="Source Serif Pro" panose="02040603050405020204" pitchFamily="18" charset="0"/>
              </a:rPr>
              <a:t>with a level of detail that until now has simply not been possible.</a:t>
            </a:r>
            <a:endParaRPr lang="en-SG" sz="1400" dirty="0">
              <a:latin typeface="Source Serif Pro" panose="02040603050405020204" pitchFamily="18" charset="0"/>
              <a:ea typeface="Source Serif Pro" panose="02040603050405020204" pitchFamily="18" charset="0"/>
            </a:endParaRPr>
          </a:p>
          <a:p>
            <a:pPr algn="ctr"/>
            <a:endParaRPr lang="en-US" dirty="0"/>
          </a:p>
        </p:txBody>
      </p:sp>
      <p:sp>
        <p:nvSpPr>
          <p:cNvPr id="6" name="Rectangle 5">
            <a:extLst>
              <a:ext uri="{FF2B5EF4-FFF2-40B4-BE49-F238E27FC236}">
                <a16:creationId xmlns:a16="http://schemas.microsoft.com/office/drawing/2014/main" id="{B17A0AE0-9DD2-B081-A72C-7343B430230C}"/>
              </a:ext>
            </a:extLst>
          </p:cNvPr>
          <p:cNvSpPr/>
          <p:nvPr/>
        </p:nvSpPr>
        <p:spPr>
          <a:xfrm>
            <a:off x="914400" y="4550664"/>
            <a:ext cx="5053584" cy="4520184"/>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t"/>
          <a:lstStyle/>
          <a:p>
            <a:pPr algn="ctr"/>
            <a:r>
              <a:rPr lang="en-SG" sz="1800" b="1" i="0" dirty="0">
                <a:effectLst/>
                <a:latin typeface="Source Serif Pro" panose="02040603050405020204" pitchFamily="18" charset="0"/>
                <a:ea typeface="Source Serif Pro" panose="02040603050405020204" pitchFamily="18" charset="0"/>
              </a:rPr>
              <a:t>Smart Home Devices</a:t>
            </a:r>
          </a:p>
          <a:p>
            <a:pPr algn="ctr"/>
            <a:r>
              <a:rPr lang="en-SG" sz="1800" b="1" i="1" dirty="0">
                <a:latin typeface="Source Serif Pro SemiBold" panose="02040603050405020204" pitchFamily="18" charset="0"/>
                <a:ea typeface="Source Serif Pro SemiBold" panose="02040603050405020204" pitchFamily="18" charset="0"/>
              </a:rPr>
              <a:t>E</a:t>
            </a:r>
            <a:r>
              <a:rPr lang="en-SG" sz="1400" b="1" i="1" dirty="0">
                <a:effectLst/>
                <a:latin typeface="Source Serif Pro SemiBold" panose="02040603050405020204" pitchFamily="18" charset="0"/>
                <a:ea typeface="Source Serif Pro SemiBold" panose="02040603050405020204" pitchFamily="18" charset="0"/>
              </a:rPr>
              <a:t>nhanced convenience, security, and control over the home environment</a:t>
            </a:r>
          </a:p>
          <a:p>
            <a:pPr algn="ctr"/>
            <a:endParaRPr lang="en-SG" sz="800" dirty="0">
              <a:latin typeface="Source Serif Pro" panose="02040603050405020204" pitchFamily="18" charset="0"/>
              <a:ea typeface="Source Serif Pro" panose="02040603050405020204" pitchFamily="18" charset="0"/>
            </a:endParaRPr>
          </a:p>
          <a:p>
            <a:pPr algn="ctr"/>
            <a:endParaRPr lang="en-SG" sz="800" b="0" i="0" dirty="0">
              <a:effectLst/>
              <a:latin typeface="Source Serif Pro" panose="02040603050405020204" pitchFamily="18" charset="0"/>
              <a:ea typeface="Source Serif Pro" panose="02040603050405020204" pitchFamily="18" charset="0"/>
            </a:endParaRPr>
          </a:p>
          <a:p>
            <a:pPr algn="ctr"/>
            <a:endParaRPr lang="en-SG" sz="800" dirty="0">
              <a:latin typeface="Source Serif Pro" panose="02040603050405020204" pitchFamily="18" charset="0"/>
              <a:ea typeface="Source Serif Pro" panose="02040603050405020204" pitchFamily="18" charset="0"/>
            </a:endParaRPr>
          </a:p>
          <a:p>
            <a:pPr algn="ctr"/>
            <a:endParaRPr lang="en-SG" sz="800" b="0" i="0" dirty="0">
              <a:effectLst/>
              <a:latin typeface="Source Serif Pro" panose="02040603050405020204" pitchFamily="18" charset="0"/>
              <a:ea typeface="Source Serif Pro" panose="02040603050405020204" pitchFamily="18" charset="0"/>
            </a:endParaRPr>
          </a:p>
          <a:p>
            <a:pPr algn="ctr"/>
            <a:endParaRPr lang="en-SG" sz="800" dirty="0">
              <a:latin typeface="Source Serif Pro" panose="02040603050405020204" pitchFamily="18" charset="0"/>
              <a:ea typeface="Source Serif Pro" panose="02040603050405020204" pitchFamily="18" charset="0"/>
            </a:endParaRPr>
          </a:p>
          <a:p>
            <a:pPr algn="ctr"/>
            <a:endParaRPr lang="en-SG" sz="800" b="0" i="0" dirty="0">
              <a:effectLst/>
              <a:latin typeface="Source Serif Pro" panose="02040603050405020204" pitchFamily="18" charset="0"/>
              <a:ea typeface="Source Serif Pro" panose="02040603050405020204" pitchFamily="18" charset="0"/>
            </a:endParaRPr>
          </a:p>
          <a:p>
            <a:pPr algn="ctr"/>
            <a:endParaRPr lang="en-SG" sz="800" dirty="0">
              <a:latin typeface="Source Serif Pro" panose="02040603050405020204" pitchFamily="18" charset="0"/>
              <a:ea typeface="Source Serif Pro" panose="02040603050405020204" pitchFamily="18" charset="0"/>
            </a:endParaRPr>
          </a:p>
          <a:p>
            <a:pPr algn="ctr"/>
            <a:endParaRPr lang="en-SG" sz="800" b="0" i="0" dirty="0">
              <a:effectLst/>
              <a:latin typeface="Source Serif Pro" panose="02040603050405020204" pitchFamily="18" charset="0"/>
              <a:ea typeface="Source Serif Pro" panose="02040603050405020204" pitchFamily="18" charset="0"/>
            </a:endParaRPr>
          </a:p>
          <a:p>
            <a:pPr algn="ctr"/>
            <a:endParaRPr lang="en-SG" sz="800" dirty="0">
              <a:latin typeface="Source Serif Pro" panose="02040603050405020204" pitchFamily="18" charset="0"/>
              <a:ea typeface="Source Serif Pro" panose="02040603050405020204" pitchFamily="18" charset="0"/>
            </a:endParaRPr>
          </a:p>
          <a:p>
            <a:pPr algn="ctr"/>
            <a:endParaRPr lang="en-SG" sz="800" b="0" i="0" dirty="0">
              <a:effectLst/>
              <a:latin typeface="Source Serif Pro" panose="02040603050405020204" pitchFamily="18" charset="0"/>
              <a:ea typeface="Source Serif Pro" panose="02040603050405020204" pitchFamily="18" charset="0"/>
            </a:endParaRPr>
          </a:p>
          <a:p>
            <a:pPr algn="ctr"/>
            <a:endParaRPr lang="en-SG" sz="800" dirty="0">
              <a:latin typeface="Source Serif Pro" panose="02040603050405020204" pitchFamily="18" charset="0"/>
              <a:ea typeface="Source Serif Pro" panose="02040603050405020204" pitchFamily="18" charset="0"/>
            </a:endParaRPr>
          </a:p>
          <a:p>
            <a:pPr algn="ctr"/>
            <a:endParaRPr lang="en-SG" sz="800" b="0" i="0" dirty="0">
              <a:effectLst/>
              <a:latin typeface="Source Serif Pro" panose="02040603050405020204" pitchFamily="18" charset="0"/>
              <a:ea typeface="Source Serif Pro" panose="02040603050405020204" pitchFamily="18" charset="0"/>
            </a:endParaRPr>
          </a:p>
        </p:txBody>
      </p:sp>
      <p:sp>
        <p:nvSpPr>
          <p:cNvPr id="7" name="Rectangle 6">
            <a:extLst>
              <a:ext uri="{FF2B5EF4-FFF2-40B4-BE49-F238E27FC236}">
                <a16:creationId xmlns:a16="http://schemas.microsoft.com/office/drawing/2014/main" id="{B7D375B6-9EE1-9B36-9484-6ABFD9C7540F}"/>
              </a:ext>
            </a:extLst>
          </p:cNvPr>
          <p:cNvSpPr/>
          <p:nvPr/>
        </p:nvSpPr>
        <p:spPr>
          <a:xfrm>
            <a:off x="932688" y="4078224"/>
            <a:ext cx="5010912" cy="353568"/>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pPr algn="ctr"/>
            <a:r>
              <a:rPr lang="en-SG" sz="1800" b="1" i="0" dirty="0">
                <a:effectLst/>
                <a:latin typeface="Source Serif Pro" panose="02040603050405020204" pitchFamily="18" charset="0"/>
                <a:ea typeface="Source Serif Pro" panose="02040603050405020204" pitchFamily="18" charset="0"/>
              </a:rPr>
              <a:t>IoT Devices</a:t>
            </a:r>
            <a:endParaRPr lang="en-US" b="1" dirty="0"/>
          </a:p>
        </p:txBody>
      </p:sp>
      <p:graphicFrame>
        <p:nvGraphicFramePr>
          <p:cNvPr id="24" name="Diagram 23">
            <a:extLst>
              <a:ext uri="{FF2B5EF4-FFF2-40B4-BE49-F238E27FC236}">
                <a16:creationId xmlns:a16="http://schemas.microsoft.com/office/drawing/2014/main" id="{13895079-A4A4-51C5-31F6-11F128DD9072}"/>
              </a:ext>
            </a:extLst>
          </p:cNvPr>
          <p:cNvGraphicFramePr/>
          <p:nvPr>
            <p:extLst>
              <p:ext uri="{D42A27DB-BD31-4B8C-83A1-F6EECF244321}">
                <p14:modId xmlns:p14="http://schemas.microsoft.com/office/powerpoint/2010/main" val="2532942307"/>
              </p:ext>
            </p:extLst>
          </p:nvPr>
        </p:nvGraphicFramePr>
        <p:xfrm>
          <a:off x="932688" y="5416296"/>
          <a:ext cx="5053584" cy="42458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2177956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2280</TotalTime>
  <Words>3660</Words>
  <Application>Microsoft Macintosh PowerPoint</Application>
  <PresentationFormat>A4 Paper (210x297 mm)</PresentationFormat>
  <Paragraphs>291</Paragraphs>
  <Slides>25</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Arial</vt:lpstr>
      <vt:lpstr>Calibri</vt:lpstr>
      <vt:lpstr>Lato</vt:lpstr>
      <vt:lpstr>Source Sans Pro</vt:lpstr>
      <vt:lpstr>Source Sans Pro Black</vt:lpstr>
      <vt:lpstr>Source Sans Pro SemiBold</vt:lpstr>
      <vt:lpstr>Source Serif Pro</vt:lpstr>
      <vt:lpstr>Source Serif Pro Black</vt:lpstr>
      <vt:lpstr>Source Serif Pro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 K Peter Chuah</dc:creator>
  <cp:lastModifiedBy>SRUTHI M</cp:lastModifiedBy>
  <cp:revision>18</cp:revision>
  <dcterms:created xsi:type="dcterms:W3CDTF">2022-04-14T02:44:57Z</dcterms:created>
  <dcterms:modified xsi:type="dcterms:W3CDTF">2023-05-03T10:10:24Z</dcterms:modified>
</cp:coreProperties>
</file>

<file path=docProps/thumbnail.jpeg>
</file>